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6"/>
  </p:notesMasterIdLst>
  <p:sldIdLst>
    <p:sldId id="256" r:id="rId2"/>
    <p:sldId id="257" r:id="rId3"/>
    <p:sldId id="258" r:id="rId4"/>
    <p:sldId id="259" r:id="rId5"/>
    <p:sldId id="260" r:id="rId6"/>
    <p:sldId id="262" r:id="rId7"/>
    <p:sldId id="287" r:id="rId8"/>
    <p:sldId id="261" r:id="rId9"/>
    <p:sldId id="263" r:id="rId10"/>
    <p:sldId id="264" r:id="rId11"/>
    <p:sldId id="289" r:id="rId12"/>
    <p:sldId id="265" r:id="rId13"/>
    <p:sldId id="268" r:id="rId14"/>
    <p:sldId id="269" r:id="rId15"/>
    <p:sldId id="288" r:id="rId16"/>
    <p:sldId id="270" r:id="rId17"/>
    <p:sldId id="271" r:id="rId18"/>
    <p:sldId id="272" r:id="rId19"/>
    <p:sldId id="273" r:id="rId20"/>
    <p:sldId id="278" r:id="rId21"/>
    <p:sldId id="279" r:id="rId22"/>
    <p:sldId id="276" r:id="rId23"/>
    <p:sldId id="280" r:id="rId24"/>
    <p:sldId id="277" r:id="rId25"/>
    <p:sldId id="266" r:id="rId26"/>
    <p:sldId id="267" r:id="rId27"/>
    <p:sldId id="274" r:id="rId28"/>
    <p:sldId id="275" r:id="rId29"/>
    <p:sldId id="281" r:id="rId30"/>
    <p:sldId id="282" r:id="rId31"/>
    <p:sldId id="283" r:id="rId32"/>
    <p:sldId id="284" r:id="rId33"/>
    <p:sldId id="285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286" r:id="rId4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81" d="100"/>
          <a:sy n="81" d="100"/>
        </p:scale>
        <p:origin x="754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0734AA-F3DB-49F4-A4B8-16D0E603D94B}" type="datetimeFigureOut">
              <a:rPr lang="es-CR" smtClean="0"/>
              <a:t>17/1/2024</a:t>
            </a:fld>
            <a:endParaRPr lang="es-C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26161D-E52B-4174-9594-3FD1956A751A}" type="slidenum">
              <a:rPr lang="es-CR" smtClean="0"/>
              <a:t>‹#›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36430593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26161D-E52B-4174-9594-3FD1956A751A}" type="slidenum">
              <a:rPr lang="es-CR" smtClean="0"/>
              <a:t>41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9420139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26161D-E52B-4174-9594-3FD1956A751A}" type="slidenum">
              <a:rPr lang="es-CR" smtClean="0"/>
              <a:t>42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25939598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26161D-E52B-4174-9594-3FD1956A751A}" type="slidenum">
              <a:rPr lang="es-CR" smtClean="0"/>
              <a:t>43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37140268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006DD3-5A0B-4672-BE55-615196B58453}" type="datetimeFigureOut">
              <a:rPr lang="es-CR" smtClean="0"/>
              <a:t>17/1/2024</a:t>
            </a:fld>
            <a:endParaRPr lang="es-C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B5D9F4-6978-434B-9357-89703F67316C}" type="slidenum">
              <a:rPr lang="es-CR" smtClean="0"/>
              <a:t>‹#›</a:t>
            </a:fld>
            <a:endParaRPr lang="es-CR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56968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006DD3-5A0B-4672-BE55-615196B58453}" type="datetimeFigureOut">
              <a:rPr lang="es-CR" smtClean="0"/>
              <a:t>17/1/2024</a:t>
            </a:fld>
            <a:endParaRPr lang="es-C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B5D9F4-6978-434B-9357-89703F67316C}" type="slidenum">
              <a:rPr lang="es-CR" smtClean="0"/>
              <a:t>‹#›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36505482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006DD3-5A0B-4672-BE55-615196B58453}" type="datetimeFigureOut">
              <a:rPr lang="es-CR" smtClean="0"/>
              <a:t>17/1/2024</a:t>
            </a:fld>
            <a:endParaRPr lang="es-C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B5D9F4-6978-434B-9357-89703F67316C}" type="slidenum">
              <a:rPr lang="es-CR" smtClean="0"/>
              <a:t>‹#›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17833426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006DD3-5A0B-4672-BE55-615196B58453}" type="datetimeFigureOut">
              <a:rPr lang="es-CR" smtClean="0"/>
              <a:t>17/1/2024</a:t>
            </a:fld>
            <a:endParaRPr lang="es-C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B5D9F4-6978-434B-9357-89703F67316C}" type="slidenum">
              <a:rPr lang="es-CR" smtClean="0"/>
              <a:t>‹#›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21596016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006DD3-5A0B-4672-BE55-615196B58453}" type="datetimeFigureOut">
              <a:rPr lang="es-CR" smtClean="0"/>
              <a:t>17/1/2024</a:t>
            </a:fld>
            <a:endParaRPr lang="es-C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B5D9F4-6978-434B-9357-89703F67316C}" type="slidenum">
              <a:rPr lang="es-CR" smtClean="0"/>
              <a:t>‹#›</a:t>
            </a:fld>
            <a:endParaRPr lang="es-CR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20132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006DD3-5A0B-4672-BE55-615196B58453}" type="datetimeFigureOut">
              <a:rPr lang="es-CR" smtClean="0"/>
              <a:t>17/1/2024</a:t>
            </a:fld>
            <a:endParaRPr lang="es-C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B5D9F4-6978-434B-9357-89703F67316C}" type="slidenum">
              <a:rPr lang="es-CR" smtClean="0"/>
              <a:t>‹#›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21306284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006DD3-5A0B-4672-BE55-615196B58453}" type="datetimeFigureOut">
              <a:rPr lang="es-CR" smtClean="0"/>
              <a:t>17/1/2024</a:t>
            </a:fld>
            <a:endParaRPr lang="es-C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B5D9F4-6978-434B-9357-89703F67316C}" type="slidenum">
              <a:rPr lang="es-CR" smtClean="0"/>
              <a:t>‹#›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41365465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006DD3-5A0B-4672-BE55-615196B58453}" type="datetimeFigureOut">
              <a:rPr lang="es-CR" smtClean="0"/>
              <a:t>17/1/2024</a:t>
            </a:fld>
            <a:endParaRPr lang="es-C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B5D9F4-6978-434B-9357-89703F67316C}" type="slidenum">
              <a:rPr lang="es-CR" smtClean="0"/>
              <a:t>‹#›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14984877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006DD3-5A0B-4672-BE55-615196B58453}" type="datetimeFigureOut">
              <a:rPr lang="es-CR" smtClean="0"/>
              <a:t>17/1/2024</a:t>
            </a:fld>
            <a:endParaRPr lang="es-C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s-C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B5D9F4-6978-434B-9357-89703F67316C}" type="slidenum">
              <a:rPr lang="es-CR" smtClean="0"/>
              <a:t>‹#›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23524140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75006DD3-5A0B-4672-BE55-615196B58453}" type="datetimeFigureOut">
              <a:rPr lang="es-CR" smtClean="0"/>
              <a:t>17/1/2024</a:t>
            </a:fld>
            <a:endParaRPr lang="es-C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s-C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4B5D9F4-6978-434B-9357-89703F67316C}" type="slidenum">
              <a:rPr lang="es-CR" smtClean="0"/>
              <a:t>‹#›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39905077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006DD3-5A0B-4672-BE55-615196B58453}" type="datetimeFigureOut">
              <a:rPr lang="es-CR" smtClean="0"/>
              <a:t>17/1/2024</a:t>
            </a:fld>
            <a:endParaRPr lang="es-C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B5D9F4-6978-434B-9357-89703F67316C}" type="slidenum">
              <a:rPr lang="es-CR" smtClean="0"/>
              <a:t>‹#›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40146446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75006DD3-5A0B-4672-BE55-615196B58453}" type="datetimeFigureOut">
              <a:rPr lang="es-CR" smtClean="0"/>
              <a:t>17/1/2024</a:t>
            </a:fld>
            <a:endParaRPr lang="es-C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s-C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A4B5D9F4-6978-434B-9357-89703F67316C}" type="slidenum">
              <a:rPr lang="es-CR" smtClean="0"/>
              <a:t>‹#›</a:t>
            </a:fld>
            <a:endParaRPr lang="es-CR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00315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ejemplos/formulario.html" TargetMode="Externa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hyperlink" Target="https://builtwith.com/" TargetMode="Externa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CFB199-F8B4-418A-B254-6BC9AA632DE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CR" b="1" dirty="0"/>
              <a:t>HTML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8A5D6E-067A-4279-BBB0-FC90EB8EFE6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CR" dirty="0"/>
              <a:t>Programación </a:t>
            </a:r>
            <a:r>
              <a:rPr lang="es-CR" dirty="0" err="1"/>
              <a:t>iii</a:t>
            </a:r>
            <a:endParaRPr lang="es-CR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86D9FC5-990F-4877-AD3D-F51D68752C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4185" y="2092750"/>
            <a:ext cx="3897198" cy="3897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5874836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5AF78-9955-4FCF-AFCC-D0BCE0A96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b="1" dirty="0"/>
              <a:t>Estructura básica.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471F50-398B-4469-8558-5895F7E3B19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endParaRPr lang="es-CR" dirty="0"/>
          </a:p>
        </p:txBody>
      </p:sp>
      <p:sp>
        <p:nvSpPr>
          <p:cNvPr id="6" name="AutoShape 2" descr="HTML Tags List: HTML Cheat Sheet">
            <a:extLst>
              <a:ext uri="{FF2B5EF4-FFF2-40B4-BE49-F238E27FC236}">
                <a16:creationId xmlns:a16="http://schemas.microsoft.com/office/drawing/2014/main" id="{113D5472-DCD2-45A5-A64D-2CDAE9E06CD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R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DC01387-231D-4612-B09E-6F5466DBAC0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s-CR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FD562828-C814-45BD-9547-EDE4CAD70B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720" y="1866900"/>
            <a:ext cx="54483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2446635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5AF78-9955-4FCF-AFCC-D0BCE0A96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b="1" dirty="0"/>
              <a:t>Estructura básica.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471F50-398B-4469-8558-5895F7E3B19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endParaRPr lang="es-CR" dirty="0"/>
          </a:p>
        </p:txBody>
      </p:sp>
      <p:sp>
        <p:nvSpPr>
          <p:cNvPr id="6" name="AutoShape 2" descr="HTML Tags List: HTML Cheat Sheet">
            <a:extLst>
              <a:ext uri="{FF2B5EF4-FFF2-40B4-BE49-F238E27FC236}">
                <a16:creationId xmlns:a16="http://schemas.microsoft.com/office/drawing/2014/main" id="{113D5472-DCD2-45A5-A64D-2CDAE9E06CD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R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DC01387-231D-4612-B09E-6F5466DBAC0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s-CR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71D8D81-A8D5-4BD5-BBA8-D8C0A693E8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321" y="1845734"/>
            <a:ext cx="10058400" cy="4174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268443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5AF78-9955-4FCF-AFCC-D0BCE0A96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b="1" dirty="0"/>
              <a:t>Estructura básica.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40A327E-208F-4739-BD56-2CC29B51E85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288" y="1987450"/>
            <a:ext cx="7706716" cy="4023359"/>
          </a:xfrm>
        </p:spPr>
      </p:pic>
      <p:sp>
        <p:nvSpPr>
          <p:cNvPr id="6" name="AutoShape 2" descr="HTML Tags List: HTML Cheat Sheet">
            <a:extLst>
              <a:ext uri="{FF2B5EF4-FFF2-40B4-BE49-F238E27FC236}">
                <a16:creationId xmlns:a16="http://schemas.microsoft.com/office/drawing/2014/main" id="{113D5472-DCD2-45A5-A64D-2CDAE9E06CD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R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DC01387-231D-4612-B09E-6F5466DBAC0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s-CR" dirty="0"/>
          </a:p>
        </p:txBody>
      </p:sp>
    </p:spTree>
    <p:extLst>
      <p:ext uri="{BB962C8B-B14F-4D97-AF65-F5344CB8AC3E}">
        <p14:creationId xmlns:p14="http://schemas.microsoft.com/office/powerpoint/2010/main" val="447125622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2FA9A-E625-4FBD-B1E7-FD65EEF35C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Doc type  - </a:t>
            </a:r>
            <a:r>
              <a:rPr lang="es-CR" sz="4800" b="1" dirty="0"/>
              <a:t>&lt;!</a:t>
            </a:r>
            <a:r>
              <a:rPr lang="es-CR" sz="4800" b="1" dirty="0" err="1"/>
              <a:t>doctype</a:t>
            </a:r>
            <a:r>
              <a:rPr lang="es-CR" sz="4800" b="1" dirty="0"/>
              <a:t> </a:t>
            </a:r>
            <a:r>
              <a:rPr lang="es-CR" sz="4800" b="1" dirty="0" err="1"/>
              <a:t>html</a:t>
            </a:r>
            <a:r>
              <a:rPr lang="es-CR" sz="4800" b="1" dirty="0"/>
              <a:t>&gt;</a:t>
            </a:r>
            <a:endParaRPr lang="es-CR" b="1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3AF99B-129A-4595-8E53-6BA333DD21B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s-CR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7408E9F-BC3A-4A32-8B80-7E6D6467511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457200" lvl="0" indent="-457200">
              <a:buFont typeface="+mj-lt"/>
              <a:buAutoNum type="arabicPeriod"/>
            </a:pPr>
            <a:r>
              <a:rPr lang="es-CR" sz="2000" dirty="0"/>
              <a:t>Su función es decirle al servidor que tipo de documento espera.</a:t>
            </a:r>
          </a:p>
          <a:p>
            <a:endParaRPr lang="es-CR" dirty="0"/>
          </a:p>
        </p:txBody>
      </p:sp>
      <p:pic>
        <p:nvPicPr>
          <p:cNvPr id="11" name="Content Placeholder 6">
            <a:extLst>
              <a:ext uri="{FF2B5EF4-FFF2-40B4-BE49-F238E27FC236}">
                <a16:creationId xmlns:a16="http://schemas.microsoft.com/office/drawing/2014/main" id="{61CED8DF-1D9C-45C2-BA43-AF2EC28059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79" y="2644564"/>
            <a:ext cx="6384155" cy="3332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158848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2FA9A-E625-4FBD-B1E7-FD65EEF35C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html- </a:t>
            </a:r>
            <a:r>
              <a:rPr lang="es-CR" sz="4800" b="1" dirty="0"/>
              <a:t>&lt;</a:t>
            </a:r>
            <a:r>
              <a:rPr lang="es-CR" sz="4800" b="1" dirty="0" err="1"/>
              <a:t>html</a:t>
            </a:r>
            <a:r>
              <a:rPr lang="es-CR" sz="4800" b="1" dirty="0"/>
              <a:t>&gt;</a:t>
            </a:r>
            <a:endParaRPr lang="es-CR" b="1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3AF99B-129A-4595-8E53-6BA333DD21B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s-CR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7408E9F-BC3A-4A32-8B80-7E6D6467511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457200" lvl="0" indent="-457200">
              <a:buFont typeface="+mj-lt"/>
              <a:buAutoNum type="arabicPeriod"/>
            </a:pPr>
            <a:r>
              <a:rPr lang="es-CR" dirty="0"/>
              <a:t>Da apertura al </a:t>
            </a:r>
            <a:r>
              <a:rPr lang="es-CR" dirty="0" err="1"/>
              <a:t>html</a:t>
            </a:r>
            <a:endParaRPr lang="es-CR" sz="2000" dirty="0"/>
          </a:p>
          <a:p>
            <a:endParaRPr lang="es-CR" dirty="0"/>
          </a:p>
        </p:txBody>
      </p:sp>
      <p:pic>
        <p:nvPicPr>
          <p:cNvPr id="11" name="Content Placeholder 6">
            <a:extLst>
              <a:ext uri="{FF2B5EF4-FFF2-40B4-BE49-F238E27FC236}">
                <a16:creationId xmlns:a16="http://schemas.microsoft.com/office/drawing/2014/main" id="{61CED8DF-1D9C-45C2-BA43-AF2EC28059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79" y="2644564"/>
            <a:ext cx="6384155" cy="3332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322483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2FA9A-E625-4FBD-B1E7-FD65EEF35C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style- </a:t>
            </a:r>
            <a:r>
              <a:rPr lang="es-CR" sz="4800" b="1" dirty="0"/>
              <a:t>&lt;</a:t>
            </a:r>
            <a:r>
              <a:rPr lang="es-CR" sz="4800" b="1" dirty="0" err="1"/>
              <a:t>style</a:t>
            </a:r>
            <a:r>
              <a:rPr lang="es-CR" sz="4800" b="1" dirty="0"/>
              <a:t>&gt;</a:t>
            </a:r>
            <a:endParaRPr lang="es-CR" b="1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3AF99B-129A-4595-8E53-6BA333DD21B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s-CR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7408E9F-BC3A-4A32-8B80-7E6D6467511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457200" lvl="0" indent="-457200">
              <a:buFont typeface="+mj-lt"/>
              <a:buAutoNum type="arabicPeriod"/>
            </a:pPr>
            <a:r>
              <a:rPr lang="es-CR" sz="2000" dirty="0"/>
              <a:t>Da estilo al </a:t>
            </a:r>
            <a:r>
              <a:rPr lang="es-CR" sz="2000" dirty="0" err="1"/>
              <a:t>html</a:t>
            </a:r>
            <a:r>
              <a:rPr lang="es-CR" sz="2000" dirty="0"/>
              <a:t>.</a:t>
            </a:r>
          </a:p>
          <a:p>
            <a:pPr marL="457200" lvl="0" indent="-457200">
              <a:buFont typeface="+mj-lt"/>
              <a:buAutoNum type="arabicPeriod"/>
            </a:pPr>
            <a:r>
              <a:rPr lang="es-CR" dirty="0"/>
              <a:t>Se usa CSS para esto.</a:t>
            </a:r>
            <a:endParaRPr lang="es-CR" sz="2000" dirty="0"/>
          </a:p>
          <a:p>
            <a:endParaRPr lang="es-CR" dirty="0"/>
          </a:p>
        </p:txBody>
      </p:sp>
      <p:pic>
        <p:nvPicPr>
          <p:cNvPr id="6" name="Content Placeholder 6">
            <a:extLst>
              <a:ext uri="{FF2B5EF4-FFF2-40B4-BE49-F238E27FC236}">
                <a16:creationId xmlns:a16="http://schemas.microsoft.com/office/drawing/2014/main" id="{2A22DB11-94C0-4856-8A9B-8E37C1C71B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1061" y="365196"/>
            <a:ext cx="6531947" cy="5874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633534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2FA9A-E625-4FBD-B1E7-FD65EEF35C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Head </a:t>
            </a:r>
            <a:r>
              <a:rPr lang="es-CR" sz="4800" b="1" dirty="0"/>
              <a:t>&lt;head&gt;</a:t>
            </a:r>
            <a:endParaRPr lang="es-CR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70748EC-6E13-41E4-8506-9E31D1D8320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3417" y="1846263"/>
            <a:ext cx="4786766" cy="4022725"/>
          </a:xfr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7408E9F-BC3A-4A32-8B80-7E6D6467511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457200" lvl="0" indent="-457200">
              <a:buFont typeface="+mj-lt"/>
              <a:buAutoNum type="arabicPeriod"/>
            </a:pPr>
            <a:r>
              <a:rPr lang="es-ES" dirty="0"/>
              <a:t>Usado para contener información que no se muestra directamente en la página web.</a:t>
            </a:r>
          </a:p>
          <a:p>
            <a:pPr marL="457200" lvl="0" indent="-457200">
              <a:buFont typeface="+mj-lt"/>
              <a:buAutoNum type="arabicPeriod"/>
            </a:pPr>
            <a:r>
              <a:rPr lang="es-ES" dirty="0"/>
              <a:t>Importante para el funcionamiento y la presentación adecuada de la pagina. </a:t>
            </a:r>
          </a:p>
          <a:p>
            <a:pPr marL="457200" lvl="0" indent="-457200">
              <a:buFont typeface="+mj-lt"/>
              <a:buAutoNum type="arabicPeriod"/>
            </a:pPr>
            <a:r>
              <a:rPr lang="es-ES" dirty="0"/>
              <a:t>Colocada dentro del elemento &lt;</a:t>
            </a:r>
            <a:r>
              <a:rPr lang="es-ES" dirty="0" err="1"/>
              <a:t>html</a:t>
            </a:r>
            <a:r>
              <a:rPr lang="es-ES" dirty="0"/>
              <a:t>&gt; y antes del elemento &lt;</a:t>
            </a:r>
            <a:r>
              <a:rPr lang="es-ES" dirty="0" err="1"/>
              <a:t>body</a:t>
            </a:r>
            <a:r>
              <a:rPr lang="es-ES" dirty="0"/>
              <a:t>&gt;.</a:t>
            </a:r>
            <a:endParaRPr lang="es-CR" dirty="0"/>
          </a:p>
        </p:txBody>
      </p:sp>
    </p:spTree>
    <p:extLst>
      <p:ext uri="{BB962C8B-B14F-4D97-AF65-F5344CB8AC3E}">
        <p14:creationId xmlns:p14="http://schemas.microsoft.com/office/powerpoint/2010/main" val="1044335982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2FA9A-E625-4FBD-B1E7-FD65EEF35C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meta </a:t>
            </a:r>
            <a:r>
              <a:rPr lang="es-CR" sz="4800" b="1" dirty="0"/>
              <a:t>&lt;meta&gt;</a:t>
            </a:r>
            <a:endParaRPr lang="es-CR" b="1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7408E9F-BC3A-4A32-8B80-7E6D6467511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457200" lvl="0" indent="-457200">
              <a:buFont typeface="+mj-lt"/>
              <a:buAutoNum type="arabicPeriod"/>
            </a:pPr>
            <a:endParaRPr lang="es-ES" dirty="0"/>
          </a:p>
          <a:p>
            <a:pPr marL="457200" lvl="0" indent="-457200">
              <a:buFont typeface="+mj-lt"/>
              <a:buAutoNum type="arabicPeriod"/>
            </a:pPr>
            <a:r>
              <a:rPr lang="es-ES" dirty="0"/>
              <a:t>Para incluir información </a:t>
            </a:r>
            <a:r>
              <a:rPr lang="es-ES" dirty="0" err="1"/>
              <a:t>metadata</a:t>
            </a:r>
            <a:r>
              <a:rPr lang="es-ES" dirty="0"/>
              <a:t>.</a:t>
            </a:r>
          </a:p>
          <a:p>
            <a:pPr marL="457200" lvl="0" indent="-457200">
              <a:buFont typeface="+mj-lt"/>
              <a:buAutoNum type="arabicPeriod"/>
            </a:pPr>
            <a:r>
              <a:rPr lang="es-ES" b="1" dirty="0"/>
              <a:t>Los metadatos </a:t>
            </a:r>
            <a:r>
              <a:rPr lang="es-ES" dirty="0"/>
              <a:t>describen y proporcionan información sobre otros datos en el documento. </a:t>
            </a:r>
          </a:p>
          <a:p>
            <a:pPr marL="457200" lvl="0" indent="-457200">
              <a:buFont typeface="+mj-lt"/>
              <a:buAutoNum type="arabicPeriod"/>
            </a:pPr>
            <a:r>
              <a:rPr lang="es-ES" dirty="0"/>
              <a:t>No son visibles al usuario.</a:t>
            </a:r>
          </a:p>
          <a:p>
            <a:pPr marL="457200" lvl="0" indent="-457200">
              <a:buFont typeface="+mj-lt"/>
              <a:buAutoNum type="arabicPeriod"/>
            </a:pPr>
            <a:r>
              <a:rPr lang="es-ES" dirty="0"/>
              <a:t>Proporcionan información al navegador y motores de búsqueda.</a:t>
            </a:r>
            <a:endParaRPr lang="es-CR" dirty="0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D64D95F3-5722-4BC8-863B-DC138A2D784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8238" y="2084925"/>
            <a:ext cx="4937125" cy="3545400"/>
          </a:xfrm>
        </p:spPr>
      </p:pic>
    </p:spTree>
    <p:extLst>
      <p:ext uri="{BB962C8B-B14F-4D97-AF65-F5344CB8AC3E}">
        <p14:creationId xmlns:p14="http://schemas.microsoft.com/office/powerpoint/2010/main" val="1633978614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2FA9A-E625-4FBD-B1E7-FD65EEF35C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title </a:t>
            </a:r>
            <a:r>
              <a:rPr lang="es-CR" sz="4800" b="1" dirty="0"/>
              <a:t>&lt;</a:t>
            </a:r>
            <a:r>
              <a:rPr lang="es-CR" sz="4800" b="1" dirty="0" err="1"/>
              <a:t>title</a:t>
            </a:r>
            <a:r>
              <a:rPr lang="es-CR" sz="4800" b="1" dirty="0"/>
              <a:t>&gt;</a:t>
            </a:r>
            <a:endParaRPr lang="es-CR" b="1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7408E9F-BC3A-4A32-8B80-7E6D6467511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457200" lvl="0" indent="-457200">
              <a:buFont typeface="+mj-lt"/>
              <a:buAutoNum type="arabicPeriod"/>
            </a:pPr>
            <a:endParaRPr lang="es-ES" dirty="0"/>
          </a:p>
          <a:p>
            <a:pPr marL="457200" lvl="0" indent="-457200">
              <a:buFont typeface="+mj-lt"/>
              <a:buAutoNum type="arabicPeriod"/>
            </a:pPr>
            <a:r>
              <a:rPr lang="es-ES" dirty="0"/>
              <a:t>Da titulo a la pagina.</a:t>
            </a:r>
          </a:p>
          <a:p>
            <a:pPr marL="457200" lvl="0" indent="-457200">
              <a:buFont typeface="+mj-lt"/>
              <a:buAutoNum type="arabicPeriod"/>
            </a:pPr>
            <a:r>
              <a:rPr lang="es-ES" dirty="0"/>
              <a:t>Va entre la etiqueta &lt;head&gt;.</a:t>
            </a:r>
            <a:endParaRPr lang="es-CR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E01E51F-215D-4A0A-B9C6-24C1B9D289A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963" y="1786816"/>
            <a:ext cx="4937125" cy="2954500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BC73B0E-15F3-4CCB-9EAF-565CC3DE02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1395" y="5020844"/>
            <a:ext cx="2796782" cy="845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21847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2FA9A-E625-4FBD-B1E7-FD65EEF35C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body </a:t>
            </a:r>
            <a:r>
              <a:rPr lang="es-CR" sz="4800" b="1" dirty="0"/>
              <a:t>&lt;</a:t>
            </a:r>
            <a:r>
              <a:rPr lang="es-CR" sz="4800" b="1" dirty="0" err="1"/>
              <a:t>body</a:t>
            </a:r>
            <a:r>
              <a:rPr lang="es-CR" sz="4800" b="1" dirty="0"/>
              <a:t>&gt;</a:t>
            </a:r>
            <a:endParaRPr lang="es-CR" b="1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7408E9F-BC3A-4A32-8B80-7E6D646751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7279" y="1855161"/>
            <a:ext cx="4937760" cy="4023360"/>
          </a:xfrm>
        </p:spPr>
        <p:txBody>
          <a:bodyPr/>
          <a:lstStyle/>
          <a:p>
            <a:pPr marL="457200" lvl="0" indent="-457200">
              <a:buFont typeface="+mj-lt"/>
              <a:buAutoNum type="arabicPeriod"/>
            </a:pPr>
            <a:r>
              <a:rPr lang="es-ES" dirty="0"/>
              <a:t>Define el contenido principal del documento. </a:t>
            </a:r>
          </a:p>
          <a:p>
            <a:pPr marL="457200" lvl="0" indent="-457200">
              <a:buFont typeface="+mj-lt"/>
              <a:buAutoNum type="arabicPeriod"/>
            </a:pPr>
            <a:r>
              <a:rPr lang="es-ES" dirty="0"/>
              <a:t>Es lo que los usuarios </a:t>
            </a:r>
            <a:r>
              <a:rPr lang="es-ES" dirty="0" err="1"/>
              <a:t>veran</a:t>
            </a:r>
            <a:r>
              <a:rPr lang="es-ES" dirty="0"/>
              <a:t>.. </a:t>
            </a:r>
          </a:p>
          <a:p>
            <a:pPr marL="457200" lvl="0" indent="-457200">
              <a:buFont typeface="+mj-lt"/>
              <a:buAutoNum type="arabicPeriod"/>
            </a:pPr>
            <a:r>
              <a:rPr lang="es-ES" dirty="0"/>
              <a:t>Contiene todos los elementos visibles, como texto, imágenes, enlaces, formularios, etc.</a:t>
            </a:r>
            <a:endParaRPr lang="es-CR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4D003C8E-00D7-4213-AAA1-B183C71526B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4640" y="458861"/>
            <a:ext cx="5672294" cy="5940278"/>
          </a:xfrm>
        </p:spPr>
      </p:pic>
    </p:spTree>
    <p:extLst>
      <p:ext uri="{BB962C8B-B14F-4D97-AF65-F5344CB8AC3E}">
        <p14:creationId xmlns:p14="http://schemas.microsoft.com/office/powerpoint/2010/main" val="1610522018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5AF78-9955-4FCF-AFCC-D0BCE0A96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b="1" dirty="0"/>
              <a:t>HTML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F31520-96F4-4644-9BF2-21232FCB9A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s-CR" dirty="0"/>
              <a:t>Lenguaje de </a:t>
            </a:r>
            <a:r>
              <a:rPr lang="es-CR" b="1" dirty="0"/>
              <a:t>maquetación</a:t>
            </a:r>
            <a:r>
              <a:rPr lang="es-CR" dirty="0"/>
              <a:t> usado para crear paginas web.</a:t>
            </a:r>
          </a:p>
          <a:p>
            <a:pPr marL="457200" indent="-457200">
              <a:buFont typeface="+mj-lt"/>
              <a:buAutoNum type="arabicPeriod"/>
            </a:pPr>
            <a:r>
              <a:rPr lang="es-CR" dirty="0"/>
              <a:t>HTML (</a:t>
            </a:r>
            <a:r>
              <a:rPr lang="es-CR" dirty="0" err="1"/>
              <a:t>HyperText</a:t>
            </a:r>
            <a:r>
              <a:rPr lang="es-CR" dirty="0"/>
              <a:t> </a:t>
            </a:r>
            <a:r>
              <a:rPr lang="es-CR" dirty="0" err="1"/>
              <a:t>Markup</a:t>
            </a:r>
            <a:r>
              <a:rPr lang="es-CR" dirty="0"/>
              <a:t> </a:t>
            </a:r>
            <a:r>
              <a:rPr lang="es-CR" dirty="0" err="1"/>
              <a:t>Language</a:t>
            </a:r>
            <a:r>
              <a:rPr lang="es-CR" dirty="0"/>
              <a:t>) o "Lenguaje para Marcado de Hipertexto".</a:t>
            </a:r>
          </a:p>
          <a:p>
            <a:pPr marL="457200" indent="-457200">
              <a:buFont typeface="+mj-lt"/>
              <a:buAutoNum type="arabicPeriod"/>
            </a:pPr>
            <a:endParaRPr lang="es-C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23EBC3-00C9-40D6-B78D-5126BC60A4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057" y="2966800"/>
            <a:ext cx="9759885" cy="3114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051930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2FA9A-E625-4FBD-B1E7-FD65EEF35C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body-&gt;header </a:t>
            </a:r>
            <a:r>
              <a:rPr lang="es-CR" sz="4800" b="1" dirty="0"/>
              <a:t>&lt;</a:t>
            </a:r>
            <a:r>
              <a:rPr lang="es-CR" sz="4800" b="1" dirty="0" err="1"/>
              <a:t>header</a:t>
            </a:r>
            <a:r>
              <a:rPr lang="es-CR" sz="4800" b="1" dirty="0"/>
              <a:t>&gt;</a:t>
            </a:r>
            <a:endParaRPr lang="es-CR" b="1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7408E9F-BC3A-4A32-8B80-7E6D646751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7279" y="1855161"/>
            <a:ext cx="4937760" cy="4023360"/>
          </a:xfrm>
        </p:spPr>
        <p:txBody>
          <a:bodyPr/>
          <a:lstStyle/>
          <a:p>
            <a:pPr marL="457200" lvl="0" indent="-457200">
              <a:buFont typeface="+mj-lt"/>
              <a:buAutoNum type="arabicPeriod"/>
            </a:pPr>
            <a:r>
              <a:rPr lang="es-ES" dirty="0"/>
              <a:t>Define el cabezote de la pagina.</a:t>
            </a:r>
          </a:p>
          <a:p>
            <a:pPr marL="457200" lvl="0" indent="-457200">
              <a:buFont typeface="+mj-lt"/>
              <a:buAutoNum type="arabicPeriod"/>
            </a:pPr>
            <a:r>
              <a:rPr lang="es-ES" dirty="0"/>
              <a:t>No confundir con la etiqueta </a:t>
            </a:r>
            <a:r>
              <a:rPr lang="es-ES" b="1" dirty="0"/>
              <a:t>head</a:t>
            </a:r>
            <a:r>
              <a:rPr lang="es-ES" dirty="0"/>
              <a:t>.</a:t>
            </a:r>
            <a:endParaRPr lang="es-CR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F055D51-F30A-4870-AFD0-E17E607FED2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5945" y="1737360"/>
            <a:ext cx="5608103" cy="4475470"/>
          </a:xfrm>
        </p:spPr>
      </p:pic>
    </p:spTree>
    <p:extLst>
      <p:ext uri="{BB962C8B-B14F-4D97-AF65-F5344CB8AC3E}">
        <p14:creationId xmlns:p14="http://schemas.microsoft.com/office/powerpoint/2010/main" val="614986423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2FA9A-E625-4FBD-B1E7-FD65EEF35C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body-&gt;main </a:t>
            </a:r>
            <a:r>
              <a:rPr lang="es-CR" sz="4800" b="1" dirty="0"/>
              <a:t>&lt;</a:t>
            </a:r>
            <a:r>
              <a:rPr lang="es-CR" sz="4800" b="1" dirty="0" err="1"/>
              <a:t>main</a:t>
            </a:r>
            <a:r>
              <a:rPr lang="es-CR" sz="4800" b="1" dirty="0"/>
              <a:t>&gt;</a:t>
            </a:r>
            <a:endParaRPr lang="es-CR" b="1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7408E9F-BC3A-4A32-8B80-7E6D646751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7279" y="1855161"/>
            <a:ext cx="4937760" cy="4023360"/>
          </a:xfrm>
        </p:spPr>
        <p:txBody>
          <a:bodyPr/>
          <a:lstStyle/>
          <a:p>
            <a:pPr marL="457200" lvl="0" indent="-457200">
              <a:buFont typeface="+mj-lt"/>
              <a:buAutoNum type="arabicPeriod"/>
            </a:pPr>
            <a:r>
              <a:rPr lang="es-ES" dirty="0"/>
              <a:t>Define el contenido principal de la pagina.</a:t>
            </a:r>
          </a:p>
          <a:p>
            <a:pPr marL="457200" lvl="0" indent="-457200">
              <a:buFont typeface="+mj-lt"/>
              <a:buAutoNum type="arabicPeriod"/>
            </a:pPr>
            <a:r>
              <a:rPr lang="es-ES" dirty="0"/>
              <a:t>Va dentro del </a:t>
            </a:r>
            <a:r>
              <a:rPr lang="es-ES" dirty="0" err="1"/>
              <a:t>body</a:t>
            </a:r>
            <a:r>
              <a:rPr lang="es-ES" dirty="0"/>
              <a:t>.</a:t>
            </a:r>
            <a:endParaRPr lang="es-CR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61D7903E-A7F1-435E-980A-7D3B17E2E58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4435" y="752754"/>
            <a:ext cx="5612191" cy="5302125"/>
          </a:xfrm>
        </p:spPr>
      </p:pic>
    </p:spTree>
    <p:extLst>
      <p:ext uri="{BB962C8B-B14F-4D97-AF65-F5344CB8AC3E}">
        <p14:creationId xmlns:p14="http://schemas.microsoft.com/office/powerpoint/2010/main" val="381169387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2FA9A-E625-4FBD-B1E7-FD65EEF35C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Body-&gt;Nav &lt;nav&gt; </a:t>
            </a:r>
            <a:endParaRPr lang="es-CR" b="1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1D5299DC-7FDE-40FE-BED8-FD6D896822A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s-CR" dirty="0"/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1270EE54-71BE-4091-8689-DAF63006C62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595" y="1737360"/>
            <a:ext cx="5336486" cy="4440580"/>
          </a:xfrm>
        </p:spPr>
      </p:pic>
    </p:spTree>
    <p:extLst>
      <p:ext uri="{BB962C8B-B14F-4D97-AF65-F5344CB8AC3E}">
        <p14:creationId xmlns:p14="http://schemas.microsoft.com/office/powerpoint/2010/main" val="343641023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2FA9A-E625-4FBD-B1E7-FD65EEF35C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Body-&gt;div &lt;nav&gt; </a:t>
            </a:r>
            <a:endParaRPr lang="es-CR" b="1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1D5299DC-7FDE-40FE-BED8-FD6D896822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88720" y="1996564"/>
            <a:ext cx="4937760" cy="4023360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 err="1"/>
              <a:t>Crea</a:t>
            </a:r>
            <a:r>
              <a:rPr lang="en-US" dirty="0"/>
              <a:t> </a:t>
            </a:r>
            <a:r>
              <a:rPr lang="en-US" dirty="0" err="1"/>
              <a:t>contenedores</a:t>
            </a:r>
            <a:r>
              <a:rPr lang="en-US" dirty="0"/>
              <a:t> de </a:t>
            </a:r>
            <a:r>
              <a:rPr lang="en-US" dirty="0" err="1"/>
              <a:t>elementos</a:t>
            </a:r>
            <a:r>
              <a:rPr lang="en-US" dirty="0"/>
              <a:t>.</a:t>
            </a:r>
            <a:endParaRPr lang="es-CR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6E06569-0FA2-473D-A889-5E39C03D268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6382" y="386042"/>
            <a:ext cx="4769298" cy="6185355"/>
          </a:xfrm>
        </p:spPr>
      </p:pic>
    </p:spTree>
    <p:extLst>
      <p:ext uri="{BB962C8B-B14F-4D97-AF65-F5344CB8AC3E}">
        <p14:creationId xmlns:p14="http://schemas.microsoft.com/office/powerpoint/2010/main" val="3136339453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2FA9A-E625-4FBD-B1E7-FD65EEF35C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body-&gt;footer </a:t>
            </a:r>
            <a:r>
              <a:rPr lang="es-CR" sz="4800" b="1" dirty="0"/>
              <a:t>&lt;</a:t>
            </a:r>
            <a:r>
              <a:rPr lang="es-CR" sz="4800" b="1" dirty="0" err="1"/>
              <a:t>footer</a:t>
            </a:r>
            <a:r>
              <a:rPr lang="es-CR" sz="4800" b="1" dirty="0"/>
              <a:t>&gt;</a:t>
            </a:r>
            <a:endParaRPr lang="es-CR" b="1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7408E9F-BC3A-4A32-8B80-7E6D646751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7279" y="1855161"/>
            <a:ext cx="4937760" cy="4023360"/>
          </a:xfrm>
        </p:spPr>
        <p:txBody>
          <a:bodyPr/>
          <a:lstStyle/>
          <a:p>
            <a:pPr marL="457200" lvl="0" indent="-457200">
              <a:buFont typeface="+mj-lt"/>
              <a:buAutoNum type="arabicPeriod"/>
            </a:pPr>
            <a:r>
              <a:rPr lang="es-ES" dirty="0"/>
              <a:t>Pie de pagina del sitio.</a:t>
            </a:r>
          </a:p>
          <a:p>
            <a:pPr marL="457200" lvl="0" indent="-457200">
              <a:buFont typeface="+mj-lt"/>
              <a:buAutoNum type="arabicPeriod"/>
            </a:pPr>
            <a:r>
              <a:rPr lang="es-ES" dirty="0"/>
              <a:t>Va dentro del </a:t>
            </a:r>
            <a:r>
              <a:rPr lang="es-ES" dirty="0" err="1"/>
              <a:t>body</a:t>
            </a:r>
            <a:r>
              <a:rPr lang="es-ES" dirty="0"/>
              <a:t>.</a:t>
            </a:r>
            <a:endParaRPr lang="es-CR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38E390B-CCE8-4233-BEB6-D4BFECA0B2B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2458" y="480628"/>
            <a:ext cx="5071620" cy="5668282"/>
          </a:xfrm>
        </p:spPr>
      </p:pic>
    </p:spTree>
    <p:extLst>
      <p:ext uri="{BB962C8B-B14F-4D97-AF65-F5344CB8AC3E}">
        <p14:creationId xmlns:p14="http://schemas.microsoft.com/office/powerpoint/2010/main" val="1126383533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2FA9A-E625-4FBD-B1E7-FD65EEF35C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H? &lt;h1&gt;</a:t>
            </a:r>
            <a:endParaRPr lang="es-CR" b="1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3AF99B-129A-4595-8E53-6BA333DD21B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s-CR" dirty="0"/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1D37BDC9-99B2-4193-A145-6C298FEF144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s-CR"/>
          </a:p>
        </p:txBody>
      </p:sp>
      <p:pic>
        <p:nvPicPr>
          <p:cNvPr id="19" name="image10.png">
            <a:extLst>
              <a:ext uri="{FF2B5EF4-FFF2-40B4-BE49-F238E27FC236}">
                <a16:creationId xmlns:a16="http://schemas.microsoft.com/office/drawing/2014/main" id="{4C0274FF-5585-4094-86CB-EDE12661B752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57173" y="2379724"/>
            <a:ext cx="7877654" cy="3106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443715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2FA9A-E625-4FBD-B1E7-FD65EEF35C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Tags mas </a:t>
            </a:r>
            <a:r>
              <a:rPr lang="en-US" b="1" dirty="0" err="1"/>
              <a:t>usados</a:t>
            </a:r>
            <a:r>
              <a:rPr lang="en-US" b="1" dirty="0"/>
              <a:t>  </a:t>
            </a:r>
            <a:r>
              <a:rPr lang="es-CR" b="1" dirty="0"/>
              <a:t>- Contenido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3AF99B-129A-4595-8E53-6BA333DD21B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s-CR" dirty="0"/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D6E7F01C-7250-4C6B-A602-802A9676E1F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269" y="1737360"/>
            <a:ext cx="7340172" cy="4559374"/>
          </a:xfrm>
        </p:spPr>
      </p:pic>
    </p:spTree>
    <p:extLst>
      <p:ext uri="{BB962C8B-B14F-4D97-AF65-F5344CB8AC3E}">
        <p14:creationId xmlns:p14="http://schemas.microsoft.com/office/powerpoint/2010/main" val="4137605628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2FA9A-E625-4FBD-B1E7-FD65EEF35C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Lista </a:t>
            </a:r>
            <a:r>
              <a:rPr lang="en-US" b="1" dirty="0" err="1"/>
              <a:t>ordenadas</a:t>
            </a:r>
            <a:r>
              <a:rPr lang="en-US" b="1" dirty="0"/>
              <a:t> y no </a:t>
            </a:r>
            <a:r>
              <a:rPr lang="en-US" b="1" dirty="0" err="1"/>
              <a:t>ordenadas</a:t>
            </a:r>
            <a:endParaRPr lang="es-CR" b="1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5E6F800-640B-4242-B1C9-7BE995EF32C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010255" y="2158218"/>
            <a:ext cx="3353091" cy="3398815"/>
          </a:xfr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B7B4C42-15B9-4E7E-A6FE-B7F0BB0F509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1737360"/>
            <a:ext cx="4404010" cy="4875622"/>
          </a:xfrm>
        </p:spPr>
      </p:pic>
    </p:spTree>
    <p:extLst>
      <p:ext uri="{BB962C8B-B14F-4D97-AF65-F5344CB8AC3E}">
        <p14:creationId xmlns:p14="http://schemas.microsoft.com/office/powerpoint/2010/main" val="3964325295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2FA9A-E625-4FBD-B1E7-FD65EEF35C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Table </a:t>
            </a:r>
            <a:endParaRPr lang="es-CR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0224068-C6C1-4BDD-8627-AB6FB376CBF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1558250"/>
            <a:ext cx="3974341" cy="5232361"/>
          </a:xfr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1D5299DC-7FDE-40FE-BED8-FD6D896822A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s-CR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3AFB108-3F96-4472-AE86-589B562DD4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7920" y="1917614"/>
            <a:ext cx="2781541" cy="1684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173232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4E9F2F9-2AFF-4C35-A3D7-4B0ECDBE4E6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Formularios</a:t>
            </a:r>
            <a:endParaRPr lang="es-CR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3A6DA987-0F1F-49BB-B65A-C673C15D4D7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R"/>
          </a:p>
        </p:txBody>
      </p:sp>
      <p:pic>
        <p:nvPicPr>
          <p:cNvPr id="1026" name="Picture 2" descr="Formulario HTML y PHP | Diseña tus sitios web">
            <a:extLst>
              <a:ext uri="{FF2B5EF4-FFF2-40B4-BE49-F238E27FC236}">
                <a16:creationId xmlns:a16="http://schemas.microsoft.com/office/drawing/2014/main" id="{274F1BA9-EDC9-4A27-96A9-8DAE4D44DF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8624" y="2588720"/>
            <a:ext cx="3743325" cy="300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2071427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5AF78-9955-4FCF-AFCC-D0BCE0A964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CR" b="1" dirty="0"/>
              <a:t>HTML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F31520-96F4-4644-9BF2-21232FCB9AB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s-CR" b="1" dirty="0"/>
              <a:t>No</a:t>
            </a:r>
            <a:r>
              <a:rPr lang="es-CR" dirty="0"/>
              <a:t> es un lenguaje de programación.</a:t>
            </a:r>
          </a:p>
        </p:txBody>
      </p:sp>
    </p:spTree>
    <p:extLst>
      <p:ext uri="{BB962C8B-B14F-4D97-AF65-F5344CB8AC3E}">
        <p14:creationId xmlns:p14="http://schemas.microsoft.com/office/powerpoint/2010/main" val="3844839069"/>
      </p:ext>
    </p:extLst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4E9F2F9-2AFF-4C35-A3D7-4B0ECDBE4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Formularios – &lt;</a:t>
            </a:r>
            <a:r>
              <a:rPr lang="es-CR" dirty="0" err="1"/>
              <a:t>form</a:t>
            </a:r>
            <a:r>
              <a:rPr lang="es-CR" dirty="0"/>
              <a:t>&gt;&lt;/</a:t>
            </a:r>
            <a:r>
              <a:rPr lang="es-CR" dirty="0" err="1"/>
              <a:t>form</a:t>
            </a:r>
            <a:r>
              <a:rPr lang="es-CR" dirty="0"/>
              <a:t>&gt;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6DF1761-1FFF-42A1-B532-8EAE1A86AF8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s-CR" dirty="0"/>
              <a:t>Usada para crear formularios.</a:t>
            </a:r>
          </a:p>
        </p:txBody>
      </p: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91DA58E1-98BD-402C-9DE5-8830793BBA8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4316" y="1746504"/>
            <a:ext cx="5221364" cy="4451360"/>
          </a:xfr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CCEAB23-672C-4435-8670-35BA968F4D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5630" y="2395361"/>
            <a:ext cx="2000529" cy="2524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080105"/>
      </p:ext>
    </p:extLst>
  </p:cSld>
  <p:clrMapOvr>
    <a:masterClrMapping/>
  </p:clrMapOvr>
  <p:transition spd="slow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4E9F2F9-2AFF-4C35-A3D7-4B0ECDBE4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Formularios – &lt;</a:t>
            </a:r>
            <a:r>
              <a:rPr lang="es-CR" dirty="0" err="1"/>
              <a:t>form</a:t>
            </a:r>
            <a:r>
              <a:rPr lang="es-CR" dirty="0"/>
              <a:t>&gt;&lt;/</a:t>
            </a:r>
            <a:r>
              <a:rPr lang="es-CR" dirty="0" err="1"/>
              <a:t>form</a:t>
            </a:r>
            <a:r>
              <a:rPr lang="es-CR" dirty="0"/>
              <a:t>&gt;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6DF1761-1FFF-42A1-B532-8EAE1A86AF8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s-CR" b="1" dirty="0" err="1"/>
              <a:t>action</a:t>
            </a:r>
            <a:r>
              <a:rPr lang="es-CR" dirty="0"/>
              <a:t>, es donde se enviara la información del formulario.</a:t>
            </a:r>
          </a:p>
          <a:p>
            <a:pPr marL="457200" indent="-457200">
              <a:buFont typeface="+mj-lt"/>
              <a:buAutoNum type="arabicPeriod"/>
            </a:pPr>
            <a:r>
              <a:rPr lang="es-CR" b="1" dirty="0" err="1"/>
              <a:t>Method</a:t>
            </a:r>
            <a:r>
              <a:rPr lang="es-CR" dirty="0"/>
              <a:t> define el método por el cual se envían los datos al servidor.</a:t>
            </a:r>
          </a:p>
          <a:p>
            <a:pPr marL="457200" indent="-457200">
              <a:buFont typeface="+mj-lt"/>
              <a:buAutoNum type="arabicPeriod"/>
            </a:pPr>
            <a:endParaRPr lang="es-CR" dirty="0"/>
          </a:p>
          <a:p>
            <a:pPr marL="457200" indent="-457200">
              <a:buFont typeface="+mj-lt"/>
              <a:buAutoNum type="arabicPeriod"/>
            </a:pPr>
            <a:endParaRPr lang="es-CR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7F8C484-8753-42C1-B064-0EE7FB06FAE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7880" y="1737360"/>
            <a:ext cx="5156840" cy="4533964"/>
          </a:xfrm>
        </p:spPr>
      </p:pic>
    </p:spTree>
    <p:extLst>
      <p:ext uri="{BB962C8B-B14F-4D97-AF65-F5344CB8AC3E}">
        <p14:creationId xmlns:p14="http://schemas.microsoft.com/office/powerpoint/2010/main" val="588352429"/>
      </p:ext>
    </p:extLst>
  </p:cSld>
  <p:clrMapOvr>
    <a:masterClrMapping/>
  </p:clrMapOvr>
  <p:transition spd="slow">
    <p:push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4E9F2F9-2AFF-4C35-A3D7-4B0ECDBE4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Formularios – &lt;</a:t>
            </a:r>
            <a:r>
              <a:rPr lang="es-CR" dirty="0" err="1"/>
              <a:t>label</a:t>
            </a:r>
            <a:r>
              <a:rPr lang="es-CR" dirty="0"/>
              <a:t>&gt;&lt;/</a:t>
            </a:r>
            <a:r>
              <a:rPr lang="es-CR" dirty="0" err="1"/>
              <a:t>label</a:t>
            </a:r>
            <a:r>
              <a:rPr lang="es-CR" dirty="0"/>
              <a:t>&gt;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6DF1761-1FFF-42A1-B532-8EAE1A86AF8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s-CR" dirty="0"/>
              <a:t>Sirve para imprimir títulos dentro de un formulario.</a:t>
            </a:r>
          </a:p>
          <a:p>
            <a:pPr marL="457200" indent="-457200">
              <a:buFont typeface="+mj-lt"/>
              <a:buAutoNum type="arabicPeriod"/>
            </a:pPr>
            <a:endParaRPr lang="es-CR" dirty="0"/>
          </a:p>
          <a:p>
            <a:pPr marL="457200" indent="-457200">
              <a:buFont typeface="+mj-lt"/>
              <a:buAutoNum type="arabicPeriod"/>
            </a:pPr>
            <a:endParaRPr lang="es-CR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7F8C484-8753-42C1-B064-0EE7FB06FAE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5039" y="1737360"/>
            <a:ext cx="5609955" cy="4932349"/>
          </a:xfrm>
        </p:spPr>
      </p:pic>
    </p:spTree>
    <p:extLst>
      <p:ext uri="{BB962C8B-B14F-4D97-AF65-F5344CB8AC3E}">
        <p14:creationId xmlns:p14="http://schemas.microsoft.com/office/powerpoint/2010/main" val="4030556268"/>
      </p:ext>
    </p:extLst>
  </p:cSld>
  <p:clrMapOvr>
    <a:masterClrMapping/>
  </p:clrMapOvr>
  <p:transition spd="slow">
    <p:push dir="u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4E9F2F9-2AFF-4C35-A3D7-4B0ECDBE4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Formularios – &lt;input&gt;&lt;/input&gt;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6DF1761-1FFF-42A1-B532-8EAE1A86AF8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s-CR" dirty="0"/>
              <a:t>Usado para el ingreso de datos.</a:t>
            </a:r>
          </a:p>
          <a:p>
            <a:pPr marL="457200" indent="-457200">
              <a:buFont typeface="+mj-lt"/>
              <a:buAutoNum type="arabicPeriod"/>
            </a:pPr>
            <a:r>
              <a:rPr lang="es-CR" dirty="0"/>
              <a:t>Atributo </a:t>
            </a:r>
            <a:r>
              <a:rPr lang="es-CR" b="1" dirty="0" err="1"/>
              <a:t>required</a:t>
            </a:r>
            <a:r>
              <a:rPr lang="es-CR" dirty="0"/>
              <a:t> hace el input requerido.</a:t>
            </a:r>
          </a:p>
          <a:p>
            <a:pPr marL="457200" indent="-457200">
              <a:buFont typeface="+mj-lt"/>
              <a:buAutoNum type="arabicPeriod"/>
            </a:pPr>
            <a:r>
              <a:rPr lang="es-CR" dirty="0"/>
              <a:t>Hay varios tipos:</a:t>
            </a:r>
          </a:p>
          <a:p>
            <a:pPr marL="749808" lvl="1" indent="-457200">
              <a:buFont typeface="+mj-lt"/>
              <a:buAutoNum type="arabicPeriod"/>
            </a:pPr>
            <a:r>
              <a:rPr lang="es-CR" b="1" dirty="0"/>
              <a:t>Text</a:t>
            </a:r>
            <a:r>
              <a:rPr lang="es-CR" dirty="0"/>
              <a:t> para ingresar textos como nombres etc.</a:t>
            </a:r>
          </a:p>
          <a:p>
            <a:pPr marL="749808" lvl="1" indent="-457200">
              <a:buFont typeface="+mj-lt"/>
              <a:buAutoNum type="arabicPeriod"/>
            </a:pPr>
            <a:r>
              <a:rPr lang="es-CR" b="1" dirty="0"/>
              <a:t>Email</a:t>
            </a:r>
            <a:r>
              <a:rPr lang="es-CR" dirty="0"/>
              <a:t>, para ingreso de emails.</a:t>
            </a:r>
          </a:p>
          <a:p>
            <a:pPr marL="749808" lvl="1" indent="-457200">
              <a:buFont typeface="+mj-lt"/>
              <a:buAutoNum type="arabicPeriod"/>
            </a:pPr>
            <a:r>
              <a:rPr lang="es-CR" b="1" dirty="0" err="1"/>
              <a:t>number</a:t>
            </a:r>
            <a:r>
              <a:rPr lang="es-CR" dirty="0"/>
              <a:t> para ingreso de números.</a:t>
            </a:r>
          </a:p>
          <a:p>
            <a:pPr marL="749808" lvl="1" indent="-457200">
              <a:buFont typeface="+mj-lt"/>
              <a:buAutoNum type="arabicPeriod"/>
            </a:pPr>
            <a:r>
              <a:rPr lang="es-CR" b="1" dirty="0"/>
              <a:t>date</a:t>
            </a:r>
            <a:r>
              <a:rPr lang="es-CR" dirty="0"/>
              <a:t>, para el ingreso de fechas.</a:t>
            </a:r>
          </a:p>
          <a:p>
            <a:pPr marL="749808" lvl="1" indent="-457200">
              <a:buFont typeface="+mj-lt"/>
              <a:buAutoNum type="arabicPeriod"/>
            </a:pPr>
            <a:r>
              <a:rPr lang="es-CR" b="1" dirty="0" err="1"/>
              <a:t>password</a:t>
            </a:r>
            <a:r>
              <a:rPr lang="es-CR" dirty="0"/>
              <a:t>, entrada de </a:t>
            </a:r>
            <a:r>
              <a:rPr lang="es-CR" sz="1800" dirty="0"/>
              <a:t>contraseña.</a:t>
            </a:r>
          </a:p>
          <a:p>
            <a:pPr marL="749808" lvl="1" indent="-457200">
              <a:buFont typeface="+mj-lt"/>
              <a:buAutoNum type="arabicPeriod"/>
            </a:pPr>
            <a:r>
              <a:rPr lang="es-CR" b="1" dirty="0" err="1"/>
              <a:t>Checkbox</a:t>
            </a:r>
            <a:r>
              <a:rPr lang="es-CR" dirty="0"/>
              <a:t>, cajas de selección.</a:t>
            </a:r>
          </a:p>
          <a:p>
            <a:pPr marL="749808" lvl="1" indent="-457200">
              <a:buFont typeface="+mj-lt"/>
              <a:buAutoNum type="arabicPeriod"/>
            </a:pPr>
            <a:r>
              <a:rPr lang="es-CR" b="1" dirty="0"/>
              <a:t>radio</a:t>
            </a:r>
            <a:r>
              <a:rPr lang="es-CR" dirty="0"/>
              <a:t>, para selección única.</a:t>
            </a:r>
          </a:p>
          <a:p>
            <a:pPr marL="749808" lvl="1" indent="-457200">
              <a:buFont typeface="+mj-lt"/>
              <a:buAutoNum type="arabicPeriod"/>
            </a:pPr>
            <a:r>
              <a:rPr lang="es-CR" b="1" dirty="0" err="1"/>
              <a:t>select</a:t>
            </a:r>
            <a:r>
              <a:rPr lang="es-CR" dirty="0"/>
              <a:t> para selector de </a:t>
            </a:r>
            <a:r>
              <a:rPr lang="es-CR" dirty="0" err="1"/>
              <a:t>multiples</a:t>
            </a:r>
            <a:r>
              <a:rPr lang="es-CR" dirty="0"/>
              <a:t> opciones.</a:t>
            </a:r>
          </a:p>
          <a:p>
            <a:pPr marL="749808" lvl="1" indent="-457200">
              <a:buFont typeface="+mj-lt"/>
              <a:buAutoNum type="arabicPeriod"/>
            </a:pPr>
            <a:r>
              <a:rPr lang="es-CR" b="1" dirty="0" err="1"/>
              <a:t>textarea</a:t>
            </a:r>
            <a:r>
              <a:rPr lang="es-CR" dirty="0"/>
              <a:t>, para caja de texto grandes.</a:t>
            </a:r>
          </a:p>
          <a:p>
            <a:pPr marL="749808" lvl="1" indent="-457200">
              <a:buFont typeface="+mj-lt"/>
              <a:buAutoNum type="arabicPeriod"/>
            </a:pPr>
            <a:r>
              <a:rPr lang="es-CR" b="1" dirty="0" err="1"/>
              <a:t>submit</a:t>
            </a:r>
            <a:r>
              <a:rPr lang="es-CR" dirty="0"/>
              <a:t>, para enviar los datos colectados.</a:t>
            </a:r>
          </a:p>
          <a:p>
            <a:pPr marL="749808" lvl="1" indent="-457200">
              <a:buFont typeface="+mj-lt"/>
              <a:buAutoNum type="arabicPeriod"/>
            </a:pPr>
            <a:r>
              <a:rPr lang="es-CR" dirty="0"/>
              <a:t>File, usados para subir archivos.</a:t>
            </a:r>
          </a:p>
          <a:p>
            <a:pPr marL="457200" indent="-457200">
              <a:buFont typeface="+mj-lt"/>
              <a:buAutoNum type="arabicPeriod"/>
            </a:pPr>
            <a:r>
              <a:rPr lang="es-CR" dirty="0">
                <a:hlinkClick r:id="rId2" action="ppaction://hlinkfile"/>
              </a:rPr>
              <a:t>Ejemplo</a:t>
            </a:r>
            <a:r>
              <a:rPr lang="es-CR" dirty="0"/>
              <a:t>.</a:t>
            </a:r>
          </a:p>
          <a:p>
            <a:pPr marL="457200" indent="-457200">
              <a:buFont typeface="+mj-lt"/>
              <a:buAutoNum type="arabicPeriod"/>
            </a:pPr>
            <a:endParaRPr lang="es-CR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AE4A730-57B5-45A1-BE1D-71D10E7ECF0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963" y="1737360"/>
            <a:ext cx="5027978" cy="4689014"/>
          </a:xfrm>
        </p:spPr>
      </p:pic>
    </p:spTree>
    <p:extLst>
      <p:ext uri="{BB962C8B-B14F-4D97-AF65-F5344CB8AC3E}">
        <p14:creationId xmlns:p14="http://schemas.microsoft.com/office/powerpoint/2010/main" val="2246516647"/>
      </p:ext>
    </p:extLst>
  </p:cSld>
  <p:clrMapOvr>
    <a:masterClrMapping/>
  </p:clrMapOvr>
  <p:transition spd="slow">
    <p:push dir="u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2A782D-048E-48C9-8238-96473C27F7D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CR" dirty="0"/>
              <a:t>CSS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AC8B364E-AD7F-4D58-9CDF-161DC575EE0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20186340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62DD2CE-80D9-4C0A-BC49-0BC60094D8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CSS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9008F4C-0777-4761-A677-8D764D2D47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s-CR" dirty="0"/>
              <a:t>Usado para la presentación del HTML.</a:t>
            </a:r>
          </a:p>
          <a:p>
            <a:pPr marL="457200" indent="-457200">
              <a:buFont typeface="+mj-lt"/>
              <a:buAutoNum type="arabicPeriod"/>
            </a:pPr>
            <a:r>
              <a:rPr lang="es-CR" dirty="0"/>
              <a:t>Permite dar formato y diseño.</a:t>
            </a:r>
          </a:p>
          <a:p>
            <a:pPr marL="457200" indent="-457200">
              <a:buFont typeface="+mj-lt"/>
              <a:buAutoNum type="arabicPeriod"/>
            </a:pPr>
            <a:r>
              <a:rPr lang="es-CR" dirty="0"/>
              <a:t>Separa el contenido de su estilo y presentación.</a:t>
            </a:r>
          </a:p>
        </p:txBody>
      </p:sp>
    </p:spTree>
    <p:extLst>
      <p:ext uri="{BB962C8B-B14F-4D97-AF65-F5344CB8AC3E}">
        <p14:creationId xmlns:p14="http://schemas.microsoft.com/office/powerpoint/2010/main" val="26031050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62DD2CE-80D9-4C0A-BC49-0BC60094D8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CSS desde un archivo externo.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DA1AC33E-C725-47EA-8500-2496625C9A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8480" y="1737360"/>
            <a:ext cx="4499100" cy="402272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0FC6DCE-6599-4934-9D62-74A54205F0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587" y="1864659"/>
            <a:ext cx="4385507" cy="4344237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B8422700-BCD3-4D9F-BCAD-81B4296396E7}"/>
              </a:ext>
            </a:extLst>
          </p:cNvPr>
          <p:cNvSpPr/>
          <p:nvPr/>
        </p:nvSpPr>
        <p:spPr>
          <a:xfrm>
            <a:off x="6033247" y="3872753"/>
            <a:ext cx="744071" cy="5378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40703186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26CFBF-AADF-4A22-A58E-C14F912D6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CSS- Selectores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0CE0F85-4170-4FF6-8C8E-2C0726ABEE3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s-ES" sz="1400" b="1" dirty="0"/>
              <a:t>Selector de Elemento:</a:t>
            </a:r>
          </a:p>
          <a:p>
            <a:pPr marL="635508" lvl="1" indent="-342900">
              <a:buFont typeface="+mj-lt"/>
              <a:buAutoNum type="arabicPeriod"/>
            </a:pPr>
            <a:r>
              <a:rPr lang="es-ES" sz="1200" dirty="0"/>
              <a:t>  p selecciona todos los elementos de párrafo.</a:t>
            </a:r>
          </a:p>
          <a:p>
            <a:pPr marL="342900" indent="-342900">
              <a:buFont typeface="+mj-lt"/>
              <a:buAutoNum type="arabicPeriod"/>
            </a:pPr>
            <a:r>
              <a:rPr lang="es-ES" sz="1400" b="1" dirty="0"/>
              <a:t>Selector de Clase:</a:t>
            </a:r>
          </a:p>
          <a:p>
            <a:pPr marL="635508" lvl="1" indent="-342900">
              <a:buFont typeface="+mj-lt"/>
              <a:buAutoNum type="arabicPeriod"/>
            </a:pPr>
            <a:r>
              <a:rPr lang="es-ES" sz="1200" dirty="0"/>
              <a:t>  .destacado selecciona todos los elementos con la clase "destacado".</a:t>
            </a:r>
          </a:p>
          <a:p>
            <a:pPr marL="342900" indent="-342900">
              <a:buFont typeface="+mj-lt"/>
              <a:buAutoNum type="arabicPeriod"/>
            </a:pPr>
            <a:r>
              <a:rPr lang="es-ES" sz="1400" b="1" dirty="0"/>
              <a:t>Selector de ID:</a:t>
            </a:r>
          </a:p>
          <a:p>
            <a:pPr marL="635508" lvl="1" indent="-342900">
              <a:buFont typeface="+mj-lt"/>
              <a:buAutoNum type="arabicPeriod"/>
            </a:pPr>
            <a:r>
              <a:rPr lang="es-ES" sz="1200" dirty="0"/>
              <a:t>#encabezado selecciona el elemento con el ID "encabezado".</a:t>
            </a:r>
          </a:p>
          <a:p>
            <a:pPr marL="342900" indent="-342900">
              <a:buFont typeface="+mj-lt"/>
              <a:buAutoNum type="arabicPeriod"/>
            </a:pPr>
            <a:r>
              <a:rPr lang="es-ES" sz="1400" dirty="0"/>
              <a:t>Selector Universal:</a:t>
            </a:r>
          </a:p>
          <a:p>
            <a:pPr marL="635508" lvl="1" indent="-342900">
              <a:buFont typeface="+mj-lt"/>
              <a:buAutoNum type="arabicPeriod"/>
            </a:pPr>
            <a:r>
              <a:rPr lang="es-ES" sz="1200" dirty="0"/>
              <a:t>* selecciona todos los elementos en la página.</a:t>
            </a:r>
          </a:p>
          <a:p>
            <a:pPr marL="342900" indent="-342900">
              <a:buFont typeface="+mj-lt"/>
              <a:buAutoNum type="arabicPeriod"/>
            </a:pPr>
            <a:r>
              <a:rPr lang="es-ES" sz="1400" dirty="0"/>
              <a:t>Selector de Descendencia:</a:t>
            </a:r>
          </a:p>
          <a:p>
            <a:pPr marL="635508" lvl="1" indent="-342900">
              <a:buFont typeface="+mj-lt"/>
              <a:buAutoNum type="arabicPeriod"/>
            </a:pPr>
            <a:r>
              <a:rPr lang="es-ES" sz="1200" dirty="0" err="1"/>
              <a:t>nav</a:t>
            </a:r>
            <a:r>
              <a:rPr lang="es-ES" sz="1200" dirty="0"/>
              <a:t> </a:t>
            </a:r>
            <a:r>
              <a:rPr lang="es-ES" sz="1200" dirty="0" err="1"/>
              <a:t>li</a:t>
            </a:r>
            <a:r>
              <a:rPr lang="es-ES" sz="1200" dirty="0"/>
              <a:t> selecciona las listas dentro de un elemento de navegación.</a:t>
            </a:r>
          </a:p>
          <a:p>
            <a:pPr marL="342900" indent="-342900">
              <a:buFont typeface="+mj-lt"/>
              <a:buAutoNum type="arabicPeriod"/>
            </a:pPr>
            <a:r>
              <a:rPr lang="es-ES" sz="1400" dirty="0"/>
              <a:t>Selector de Hijo Directo:</a:t>
            </a:r>
          </a:p>
          <a:p>
            <a:pPr marL="635508" lvl="1" indent="-342900">
              <a:buFont typeface="+mj-lt"/>
              <a:buAutoNum type="arabicPeriod"/>
            </a:pPr>
            <a:r>
              <a:rPr lang="es-CR" sz="1200" dirty="0" err="1"/>
              <a:t>article</a:t>
            </a:r>
            <a:r>
              <a:rPr lang="es-CR" sz="1200" dirty="0"/>
              <a:t> &gt; p selecciona los párrafos que son hijos directos de elementos &lt;</a:t>
            </a:r>
            <a:r>
              <a:rPr lang="es-CR" sz="1200" dirty="0" err="1"/>
              <a:t>article</a:t>
            </a:r>
            <a:r>
              <a:rPr lang="es-CR" sz="1200" dirty="0"/>
              <a:t>&gt;.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9A272C6-ECCC-45F7-ABD1-6D5D1402133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22621289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26CFBF-AADF-4A22-A58E-C14F912D6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CSS- Selectores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0CE0F85-4170-4FF6-8C8E-2C0726ABEE3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s-ES" sz="1800" dirty="0"/>
              <a:t>Selector de Atributo:	</a:t>
            </a:r>
          </a:p>
          <a:p>
            <a:pPr marL="635508" lvl="1" indent="-342900">
              <a:buFont typeface="+mj-lt"/>
              <a:buAutoNum type="arabicPeriod"/>
            </a:pPr>
            <a:r>
              <a:rPr lang="es-ES" dirty="0"/>
              <a:t>input[</a:t>
            </a:r>
            <a:r>
              <a:rPr lang="es-ES" dirty="0" err="1"/>
              <a:t>type</a:t>
            </a:r>
            <a:r>
              <a:rPr lang="es-ES" dirty="0"/>
              <a:t>="</a:t>
            </a:r>
            <a:r>
              <a:rPr lang="es-ES" dirty="0" err="1"/>
              <a:t>text</a:t>
            </a:r>
            <a:r>
              <a:rPr lang="es-ES" dirty="0"/>
              <a:t>"] selecciona los campos de entrada de tipo texto.</a:t>
            </a:r>
          </a:p>
          <a:p>
            <a:pPr marL="342900" indent="-342900">
              <a:buFont typeface="+mj-lt"/>
              <a:buAutoNum type="arabicPeriod"/>
            </a:pPr>
            <a:r>
              <a:rPr lang="es-ES" sz="1800" dirty="0"/>
              <a:t>Selector de </a:t>
            </a:r>
            <a:r>
              <a:rPr lang="es-ES" sz="1800" dirty="0" err="1"/>
              <a:t>Pseudoclase</a:t>
            </a:r>
            <a:r>
              <a:rPr lang="es-ES" sz="1800" dirty="0"/>
              <a:t>:</a:t>
            </a:r>
          </a:p>
          <a:p>
            <a:pPr marL="635508" lvl="1" indent="-342900">
              <a:buFont typeface="+mj-lt"/>
              <a:buAutoNum type="arabicPeriod"/>
            </a:pPr>
            <a:r>
              <a:rPr lang="es-ES" dirty="0"/>
              <a:t>a:hover selecciona los enlaces cuando el mouse está sobre ellos.</a:t>
            </a:r>
          </a:p>
          <a:p>
            <a:pPr marL="342900" indent="-342900">
              <a:buFont typeface="+mj-lt"/>
              <a:buAutoNum type="arabicPeriod"/>
            </a:pPr>
            <a:r>
              <a:rPr lang="es-ES" sz="1800" dirty="0"/>
              <a:t>Selector de </a:t>
            </a:r>
            <a:r>
              <a:rPr lang="es-ES" sz="1800" dirty="0" err="1"/>
              <a:t>Pseudoelemento</a:t>
            </a:r>
            <a:r>
              <a:rPr lang="es-ES" sz="1800" dirty="0"/>
              <a:t>:</a:t>
            </a:r>
          </a:p>
          <a:p>
            <a:pPr marL="635508" lvl="1" indent="-342900">
              <a:buFont typeface="+mj-lt"/>
              <a:buAutoNum type="arabicPeriod"/>
            </a:pPr>
            <a:r>
              <a:rPr lang="es-ES" dirty="0"/>
              <a:t>p::first-line selecciona la primera línea de cada párrafo.</a:t>
            </a:r>
          </a:p>
          <a:p>
            <a:pPr marL="342900" indent="-342900">
              <a:buFont typeface="+mj-lt"/>
              <a:buAutoNum type="arabicPeriod"/>
            </a:pPr>
            <a:r>
              <a:rPr lang="es-ES" sz="1800" dirty="0"/>
              <a:t>Selector de Agrupación:	</a:t>
            </a:r>
          </a:p>
          <a:p>
            <a:pPr marL="635508" lvl="1" indent="-342900">
              <a:buFont typeface="+mj-lt"/>
              <a:buAutoNum type="arabicPeriod"/>
            </a:pPr>
            <a:r>
              <a:rPr lang="es-ES" dirty="0"/>
              <a:t>h1, h2, h3 aplica una regla común a los encabezados h1, h2 y h3.</a:t>
            </a:r>
            <a:endParaRPr lang="es-CR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9A272C6-ECCC-45F7-ABD1-6D5D1402133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118265620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26CFBF-AADF-4A22-A58E-C14F912D6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CSS- Selectores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25185EF-07F6-4BB7-8165-3A1B1107C71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195" y="1664516"/>
            <a:ext cx="5699763" cy="4385798"/>
          </a:xfr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10BFC96-9EF1-4E98-A451-FD8DAFAB961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2705" y="1846263"/>
            <a:ext cx="4148190" cy="4022725"/>
          </a:xfrm>
        </p:spPr>
      </p:pic>
    </p:spTree>
    <p:extLst>
      <p:ext uri="{BB962C8B-B14F-4D97-AF65-F5344CB8AC3E}">
        <p14:creationId xmlns:p14="http://schemas.microsoft.com/office/powerpoint/2010/main" val="8041373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5AF78-9955-4FCF-AFCC-D0BCE0A96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Formato de archivos.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F31520-96F4-4644-9BF2-21232FCB9A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s-CR" dirty="0"/>
              <a:t>.</a:t>
            </a:r>
            <a:r>
              <a:rPr lang="es-CR" dirty="0" err="1"/>
              <a:t>html</a:t>
            </a:r>
            <a:endParaRPr lang="es-CR" dirty="0"/>
          </a:p>
          <a:p>
            <a:pPr marL="457200" indent="-457200">
              <a:buFont typeface="+mj-lt"/>
              <a:buAutoNum type="arabicPeriod"/>
            </a:pPr>
            <a:r>
              <a:rPr lang="es-CR" dirty="0"/>
              <a:t>.</a:t>
            </a:r>
            <a:r>
              <a:rPr lang="es-CR" dirty="0" err="1"/>
              <a:t>htm</a:t>
            </a:r>
            <a:endParaRPr lang="es-CR" dirty="0"/>
          </a:p>
          <a:p>
            <a:pPr marL="457200" indent="-457200">
              <a:buFont typeface="+mj-lt"/>
              <a:buAutoNum type="arabicPeriod"/>
            </a:pPr>
            <a:r>
              <a:rPr lang="es-CR" dirty="0"/>
              <a:t>.</a:t>
            </a:r>
            <a:r>
              <a:rPr lang="es-CR" dirty="0" err="1"/>
              <a:t>xhtml</a:t>
            </a:r>
            <a:endParaRPr lang="es-CR" dirty="0"/>
          </a:p>
          <a:p>
            <a:pPr marL="457200" indent="-457200">
              <a:buFont typeface="+mj-lt"/>
              <a:buAutoNum type="arabicPeriod"/>
            </a:pPr>
            <a:r>
              <a:rPr lang="es-CR" dirty="0"/>
              <a:t>.</a:t>
            </a:r>
            <a:r>
              <a:rPr lang="es-CR" dirty="0" err="1"/>
              <a:t>Php</a:t>
            </a:r>
            <a:endParaRPr lang="es-CR" dirty="0"/>
          </a:p>
          <a:p>
            <a:pPr marL="457200" indent="-457200">
              <a:buFont typeface="+mj-lt"/>
              <a:buAutoNum type="arabicPeriod"/>
            </a:pPr>
            <a:r>
              <a:rPr lang="es-CR" dirty="0"/>
              <a:t>.</a:t>
            </a:r>
            <a:r>
              <a:rPr lang="es-CR" dirty="0" err="1"/>
              <a:t>Asp</a:t>
            </a:r>
            <a:r>
              <a:rPr lang="es-CR" dirty="0"/>
              <a:t> o .</a:t>
            </a:r>
            <a:r>
              <a:rPr lang="es-CR" dirty="0" err="1"/>
              <a:t>aspx</a:t>
            </a:r>
            <a:endParaRPr lang="es-CR" dirty="0"/>
          </a:p>
        </p:txBody>
      </p:sp>
      <p:pic>
        <p:nvPicPr>
          <p:cNvPr id="2050" name="Picture 2" descr="file format icon set. images file type icons. pictures file format icons  Stock Vector | Adobe Stock">
            <a:extLst>
              <a:ext uri="{FF2B5EF4-FFF2-40B4-BE49-F238E27FC236}">
                <a16:creationId xmlns:a16="http://schemas.microsoft.com/office/drawing/2014/main" id="{539A967F-CA95-4D29-88FE-33208A579D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2822" y="2542611"/>
            <a:ext cx="3542858" cy="3326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3241802"/>
      </p:ext>
    </p:extLst>
  </p:cSld>
  <p:clrMapOvr>
    <a:masterClrMapping/>
  </p:clrMapOvr>
  <p:transition spd="slow">
    <p:push dir="u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26CFBF-AADF-4A22-A58E-C14F912D6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CSS- propiedades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389ABC5-E2C3-4DA0-8D94-B2368510C66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3969" y="1771547"/>
            <a:ext cx="5696925" cy="3314906"/>
          </a:xfr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227AC06-109E-42BD-8B1F-2BD71847A4F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s-CR" b="1" dirty="0"/>
              <a:t>Propiedades de texto:</a:t>
            </a:r>
          </a:p>
          <a:p>
            <a:pPr marL="457200" indent="-457200">
              <a:buFont typeface="+mj-lt"/>
              <a:buAutoNum type="arabicPeriod"/>
            </a:pPr>
            <a:r>
              <a:rPr lang="es-ES" dirty="0"/>
              <a:t>color: Define el color del texto.</a:t>
            </a:r>
          </a:p>
          <a:p>
            <a:pPr marL="457200" indent="-457200">
              <a:buFont typeface="+mj-lt"/>
              <a:buAutoNum type="arabicPeriod"/>
            </a:pPr>
            <a:r>
              <a:rPr lang="es-ES" dirty="0" err="1"/>
              <a:t>font-family</a:t>
            </a:r>
            <a:r>
              <a:rPr lang="es-ES" dirty="0"/>
              <a:t>: Define la fuente del texto.</a:t>
            </a:r>
          </a:p>
          <a:p>
            <a:pPr marL="457200" indent="-457200">
              <a:buFont typeface="+mj-lt"/>
              <a:buAutoNum type="arabicPeriod"/>
            </a:pPr>
            <a:r>
              <a:rPr lang="es-ES" dirty="0" err="1"/>
              <a:t>font-size</a:t>
            </a:r>
            <a:r>
              <a:rPr lang="es-ES" dirty="0"/>
              <a:t>: Establece el tamaño de la fuente.</a:t>
            </a:r>
          </a:p>
          <a:p>
            <a:pPr marL="457200" indent="-457200">
              <a:buFont typeface="+mj-lt"/>
              <a:buAutoNum type="arabicPeriod"/>
            </a:pPr>
            <a:r>
              <a:rPr lang="es-ES" dirty="0" err="1"/>
              <a:t>font-weight</a:t>
            </a:r>
            <a:r>
              <a:rPr lang="es-ES" dirty="0"/>
              <a:t>: Especifica el grosor de la fuente (normal, </a:t>
            </a:r>
            <a:r>
              <a:rPr lang="es-ES" dirty="0" err="1"/>
              <a:t>bold</a:t>
            </a:r>
            <a:r>
              <a:rPr lang="es-ES" dirty="0"/>
              <a:t>, etc.).</a:t>
            </a:r>
          </a:p>
          <a:p>
            <a:pPr marL="457200" indent="-457200">
              <a:buFont typeface="+mj-lt"/>
              <a:buAutoNum type="arabicPeriod"/>
            </a:pPr>
            <a:r>
              <a:rPr lang="es-ES" dirty="0" err="1"/>
              <a:t>text-align</a:t>
            </a:r>
            <a:r>
              <a:rPr lang="es-ES" dirty="0"/>
              <a:t>: Define la alineación del texto.</a:t>
            </a:r>
            <a:endParaRPr lang="es-CR" dirty="0"/>
          </a:p>
        </p:txBody>
      </p:sp>
    </p:spTree>
    <p:extLst>
      <p:ext uri="{BB962C8B-B14F-4D97-AF65-F5344CB8AC3E}">
        <p14:creationId xmlns:p14="http://schemas.microsoft.com/office/powerpoint/2010/main" val="34119143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26CFBF-AADF-4A22-A58E-C14F912D6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CSS- propiedades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389ABC5-E2C3-4DA0-8D94-B2368510C66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3969" y="1771547"/>
            <a:ext cx="5696925" cy="3314906"/>
          </a:xfr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227AC06-109E-42BD-8B1F-2BD71847A4F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s-ES" b="1" dirty="0"/>
              <a:t>Propiedades de fondo:</a:t>
            </a:r>
          </a:p>
          <a:p>
            <a:endParaRPr lang="es-ES" b="1" dirty="0"/>
          </a:p>
          <a:p>
            <a:pPr marL="457200" indent="-457200">
              <a:buFont typeface="+mj-lt"/>
              <a:buAutoNum type="arabicPeriod"/>
            </a:pPr>
            <a:r>
              <a:rPr lang="es-ES" dirty="0" err="1"/>
              <a:t>background</a:t>
            </a:r>
            <a:r>
              <a:rPr lang="es-ES" dirty="0"/>
              <a:t>-color: Define el color de fondo.</a:t>
            </a:r>
          </a:p>
          <a:p>
            <a:pPr marL="457200" indent="-457200">
              <a:buFont typeface="+mj-lt"/>
              <a:buAutoNum type="arabicPeriod"/>
            </a:pPr>
            <a:r>
              <a:rPr lang="es-ES" dirty="0" err="1"/>
              <a:t>background-image</a:t>
            </a:r>
            <a:r>
              <a:rPr lang="es-ES" dirty="0"/>
              <a:t>: Especifica una imagen de fondo.</a:t>
            </a:r>
          </a:p>
          <a:p>
            <a:pPr marL="457200" indent="-457200">
              <a:buFont typeface="+mj-lt"/>
              <a:buAutoNum type="arabicPeriod"/>
            </a:pPr>
            <a:r>
              <a:rPr lang="es-ES" dirty="0" err="1"/>
              <a:t>background-size</a:t>
            </a:r>
            <a:r>
              <a:rPr lang="es-ES" dirty="0"/>
              <a:t>: Controla el tamaño de la imagen de fondo.</a:t>
            </a:r>
            <a:endParaRPr lang="es-CR" dirty="0"/>
          </a:p>
        </p:txBody>
      </p:sp>
    </p:spTree>
    <p:extLst>
      <p:ext uri="{BB962C8B-B14F-4D97-AF65-F5344CB8AC3E}">
        <p14:creationId xmlns:p14="http://schemas.microsoft.com/office/powerpoint/2010/main" val="110909253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26CFBF-AADF-4A22-A58E-C14F912D6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CSS- propiedades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227AC06-109E-42BD-8B1F-2BD71847A4F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s-ES" b="1" dirty="0"/>
              <a:t>Propiedades de diseño y modelo de caja:</a:t>
            </a:r>
          </a:p>
          <a:p>
            <a:pPr marL="0" indent="0">
              <a:buNone/>
            </a:pPr>
            <a:endParaRPr lang="es-ES" b="1" dirty="0"/>
          </a:p>
          <a:p>
            <a:pPr marL="457200" indent="-457200">
              <a:buFont typeface="+mj-lt"/>
              <a:buAutoNum type="arabicPeriod"/>
            </a:pPr>
            <a:r>
              <a:rPr lang="es-ES" b="1" dirty="0" err="1"/>
              <a:t>width</a:t>
            </a:r>
            <a:r>
              <a:rPr lang="es-ES" b="1" dirty="0"/>
              <a:t> y </a:t>
            </a:r>
            <a:r>
              <a:rPr lang="es-ES" b="1" dirty="0" err="1"/>
              <a:t>height</a:t>
            </a:r>
            <a:r>
              <a:rPr lang="es-ES" dirty="0"/>
              <a:t>: Establecen el ancho y alto de un elemento.</a:t>
            </a:r>
          </a:p>
          <a:p>
            <a:pPr marL="457200" indent="-457200">
              <a:buFont typeface="+mj-lt"/>
              <a:buAutoNum type="arabicPeriod"/>
            </a:pPr>
            <a:r>
              <a:rPr lang="es-ES" b="1" dirty="0" err="1"/>
              <a:t>margin</a:t>
            </a:r>
            <a:r>
              <a:rPr lang="es-ES" b="1" dirty="0"/>
              <a:t>: </a:t>
            </a:r>
            <a:r>
              <a:rPr lang="es-ES" dirty="0"/>
              <a:t>Define el margen externo.</a:t>
            </a:r>
          </a:p>
          <a:p>
            <a:pPr marL="457200" indent="-457200">
              <a:buFont typeface="+mj-lt"/>
              <a:buAutoNum type="arabicPeriod"/>
            </a:pPr>
            <a:r>
              <a:rPr lang="es-ES" b="1" dirty="0" err="1"/>
              <a:t>padding</a:t>
            </a:r>
            <a:r>
              <a:rPr lang="es-ES" b="1" dirty="0"/>
              <a:t>: </a:t>
            </a:r>
            <a:r>
              <a:rPr lang="es-ES" dirty="0"/>
              <a:t>Establece el espacio interno entre el contenido y el borde.</a:t>
            </a:r>
          </a:p>
          <a:p>
            <a:pPr marL="457200" indent="-457200">
              <a:buFont typeface="+mj-lt"/>
              <a:buAutoNum type="arabicPeriod"/>
            </a:pPr>
            <a:r>
              <a:rPr lang="es-ES" b="1" dirty="0" err="1"/>
              <a:t>border</a:t>
            </a:r>
            <a:r>
              <a:rPr lang="es-ES" b="1" dirty="0"/>
              <a:t>: </a:t>
            </a:r>
            <a:r>
              <a:rPr lang="es-ES" dirty="0"/>
              <a:t>Define el borde de un elemento.</a:t>
            </a:r>
            <a:endParaRPr lang="es-CR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4E23AF6-01F4-469B-9989-52DFF63D207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963" y="2183085"/>
            <a:ext cx="5840790" cy="2641480"/>
          </a:xfrm>
        </p:spPr>
      </p:pic>
    </p:spTree>
    <p:extLst>
      <p:ext uri="{BB962C8B-B14F-4D97-AF65-F5344CB8AC3E}">
        <p14:creationId xmlns:p14="http://schemas.microsoft.com/office/powerpoint/2010/main" val="200047713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26CFBF-AADF-4A22-A58E-C14F912D6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CSS- propiedades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1A26AC-7300-4677-A8A2-F87C7E02430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FF855BA-D45A-40CE-BD8E-E038F7788D8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s-CR"/>
          </a:p>
        </p:txBody>
      </p:sp>
      <p:pic>
        <p:nvPicPr>
          <p:cNvPr id="3074" name="Picture 2" descr="CSS. Modelo de cajas: márgenes, relleno y bordes - Eniun">
            <a:extLst>
              <a:ext uri="{FF2B5EF4-FFF2-40B4-BE49-F238E27FC236}">
                <a16:creationId xmlns:a16="http://schemas.microsoft.com/office/drawing/2014/main" id="{3C5200CD-5F79-4570-9EC9-900EA2D018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657" y="1746831"/>
            <a:ext cx="8244526" cy="4122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338533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619F78-F5A9-459C-A2CF-6EB29EB303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 err="1"/>
              <a:t>Tips</a:t>
            </a:r>
            <a:endParaRPr lang="es-C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C5C519-FD05-4223-B968-DEF99F9E854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s-CR" dirty="0" err="1"/>
              <a:t>Plugins</a:t>
            </a:r>
            <a:r>
              <a:rPr lang="es-CR" dirty="0"/>
              <a:t> visual </a:t>
            </a:r>
            <a:r>
              <a:rPr lang="es-CR" dirty="0" err="1"/>
              <a:t>studio</a:t>
            </a:r>
            <a:r>
              <a:rPr lang="es-CR" dirty="0"/>
              <a:t> </a:t>
            </a:r>
            <a:r>
              <a:rPr lang="es-CR" dirty="0" err="1"/>
              <a:t>code</a:t>
            </a:r>
            <a:r>
              <a:rPr lang="es-CR" dirty="0"/>
              <a:t>:</a:t>
            </a:r>
          </a:p>
          <a:p>
            <a:pPr marL="749808" lvl="1" indent="-457200">
              <a:buFont typeface="+mj-lt"/>
              <a:buAutoNum type="arabicPeriod"/>
            </a:pPr>
            <a:r>
              <a:rPr lang="es-CR" dirty="0" err="1"/>
              <a:t>Prettier</a:t>
            </a:r>
            <a:r>
              <a:rPr lang="es-CR" dirty="0"/>
              <a:t> - </a:t>
            </a:r>
            <a:r>
              <a:rPr lang="es-CR" dirty="0" err="1"/>
              <a:t>Code</a:t>
            </a:r>
            <a:r>
              <a:rPr lang="es-CR" dirty="0"/>
              <a:t> </a:t>
            </a:r>
            <a:r>
              <a:rPr lang="es-CR" dirty="0" err="1"/>
              <a:t>formatterId</a:t>
            </a:r>
            <a:r>
              <a:rPr lang="es-CR" dirty="0"/>
              <a:t>.</a:t>
            </a:r>
          </a:p>
          <a:p>
            <a:pPr marL="749808" lvl="1" indent="-457200">
              <a:buFont typeface="+mj-lt"/>
              <a:buAutoNum type="arabicPeriod"/>
            </a:pPr>
            <a:r>
              <a:rPr lang="es-CR" dirty="0"/>
              <a:t>HTML </a:t>
            </a:r>
            <a:r>
              <a:rPr lang="es-CR" dirty="0" err="1"/>
              <a:t>PreviewId</a:t>
            </a:r>
            <a:r>
              <a:rPr lang="es-CR" dirty="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s-CR" dirty="0"/>
              <a:t>Exploración con un navegador:  </a:t>
            </a:r>
          </a:p>
          <a:p>
            <a:pPr marL="932688" lvl="2" indent="-457200">
              <a:buFont typeface="+mj-lt"/>
              <a:buAutoNum type="arabicPeriod"/>
            </a:pPr>
            <a:r>
              <a:rPr lang="es-CR" dirty="0"/>
              <a:t>En Chrome presiona control + u para ver el código de una pagina.</a:t>
            </a:r>
          </a:p>
          <a:p>
            <a:pPr marL="932688" lvl="2" indent="-457200">
              <a:buFont typeface="+mj-lt"/>
              <a:buAutoNum type="arabicPeriod"/>
            </a:pPr>
            <a:r>
              <a:rPr lang="es-CR" dirty="0"/>
              <a:t>Explorar código y </a:t>
            </a:r>
            <a:r>
              <a:rPr lang="es-CR" dirty="0" err="1"/>
              <a:t>css</a:t>
            </a:r>
            <a:r>
              <a:rPr lang="es-CR" dirty="0"/>
              <a:t> con </a:t>
            </a:r>
            <a:r>
              <a:rPr lang="es-CR" dirty="0" err="1"/>
              <a:t>developer</a:t>
            </a:r>
            <a:r>
              <a:rPr lang="es-CR" dirty="0"/>
              <a:t> </a:t>
            </a:r>
            <a:r>
              <a:rPr lang="es-CR" dirty="0" err="1"/>
              <a:t>tools</a:t>
            </a:r>
            <a:r>
              <a:rPr lang="es-CR" dirty="0"/>
              <a:t>(disponible en todos los navegadores).</a:t>
            </a:r>
          </a:p>
          <a:p>
            <a:pPr marL="457200" indent="-457200">
              <a:buFont typeface="+mj-lt"/>
              <a:buAutoNum type="arabicPeriod"/>
            </a:pPr>
            <a:r>
              <a:rPr lang="es-CR" dirty="0"/>
              <a:t>Ver tecnologías usadas en un sitio. </a:t>
            </a:r>
          </a:p>
          <a:p>
            <a:pPr marL="749808" lvl="1" indent="-457200">
              <a:buFont typeface="+mj-lt"/>
              <a:buAutoNum type="arabicPeriod"/>
            </a:pPr>
            <a:r>
              <a:rPr lang="es-CR" dirty="0">
                <a:hlinkClick r:id="rId2"/>
              </a:rPr>
              <a:t>https://builtwith.com/</a:t>
            </a:r>
            <a:endParaRPr lang="es-CR" dirty="0"/>
          </a:p>
          <a:p>
            <a:pPr marL="457200" indent="-457200">
              <a:buFont typeface="+mj-lt"/>
              <a:buAutoNum type="arabicPeriod"/>
            </a:pPr>
            <a:r>
              <a:rPr lang="es-CR" dirty="0" err="1"/>
              <a:t>Roadmap</a:t>
            </a:r>
            <a:r>
              <a:rPr lang="es-CR" dirty="0"/>
              <a:t> para </a:t>
            </a:r>
            <a:r>
              <a:rPr lang="es-CR" dirty="0" err="1"/>
              <a:t>front</a:t>
            </a:r>
            <a:r>
              <a:rPr lang="es-CR" dirty="0"/>
              <a:t> </a:t>
            </a:r>
            <a:r>
              <a:rPr lang="es-CR" dirty="0" err="1"/>
              <a:t>end</a:t>
            </a:r>
            <a:r>
              <a:rPr lang="es-CR" dirty="0"/>
              <a:t>. https://roadmap.sh/frontend</a:t>
            </a:r>
          </a:p>
          <a:p>
            <a:pPr marL="457200" indent="-457200">
              <a:buFont typeface="+mj-lt"/>
              <a:buAutoNum type="arabicPeriod"/>
            </a:pPr>
            <a:endParaRPr lang="es-CR" dirty="0"/>
          </a:p>
          <a:p>
            <a:pPr marL="932688" lvl="2" indent="-457200">
              <a:buFont typeface="+mj-lt"/>
              <a:buAutoNum type="arabicPeriod"/>
            </a:pPr>
            <a:endParaRPr lang="es-CR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501ADC-6710-4E23-B799-BCC6236E379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529750247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5AF78-9955-4FCF-AFCC-D0BCE0A96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b="1" dirty="0"/>
              <a:t>Composición – etiquetas.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471F50-398B-4469-8558-5895F7E3B19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s-CR" dirty="0"/>
              <a:t>Compuesto por etiquetas o “tags“.</a:t>
            </a:r>
          </a:p>
          <a:p>
            <a:pPr marL="457200" indent="-457200">
              <a:buFont typeface="+mj-lt"/>
              <a:buAutoNum type="arabicPeriod"/>
            </a:pPr>
            <a:endParaRPr lang="es-CR" dirty="0"/>
          </a:p>
          <a:p>
            <a:pPr marL="457200" indent="-457200">
              <a:buFont typeface="+mj-lt"/>
              <a:buAutoNum type="arabicPeriod"/>
            </a:pPr>
            <a:r>
              <a:rPr lang="es-ES" dirty="0"/>
              <a:t>Los tags se usan para marcar o envolver diferentes partes del contenido.</a:t>
            </a:r>
          </a:p>
          <a:p>
            <a:pPr marL="457200" indent="-457200">
              <a:buFont typeface="+mj-lt"/>
              <a:buAutoNum type="arabicPeriod"/>
            </a:pPr>
            <a:r>
              <a:rPr lang="es-ES" dirty="0"/>
              <a:t>Generalmente vienen en pares de apertura </a:t>
            </a:r>
            <a:r>
              <a:rPr lang="es-ES" b="1" dirty="0"/>
              <a:t>&lt;tag&gt; </a:t>
            </a:r>
            <a:r>
              <a:rPr lang="es-ES" dirty="0"/>
              <a:t>y cierre </a:t>
            </a:r>
            <a:r>
              <a:rPr lang="es-ES" b="1" dirty="0"/>
              <a:t>&lt;/tag&gt;, </a:t>
            </a:r>
            <a:r>
              <a:rPr lang="es-ES" dirty="0"/>
              <a:t>y el contenido va entre ellas.</a:t>
            </a:r>
          </a:p>
          <a:p>
            <a:pPr marL="457200" indent="-457200">
              <a:buFont typeface="+mj-lt"/>
              <a:buAutoNum type="arabicPeriod"/>
            </a:pPr>
            <a:r>
              <a:rPr lang="es-CR" b="1" dirty="0"/>
              <a:t>Función es decirle al navegador como formar la pagina web.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510910C7-8B9C-4D3B-9C4D-EC9ACFC6245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400" y="3441524"/>
            <a:ext cx="5440837" cy="2567447"/>
          </a:xfrm>
        </p:spPr>
      </p:pic>
      <p:sp>
        <p:nvSpPr>
          <p:cNvPr id="6" name="AutoShape 2" descr="HTML Tags List: HTML Cheat Sheet">
            <a:extLst>
              <a:ext uri="{FF2B5EF4-FFF2-40B4-BE49-F238E27FC236}">
                <a16:creationId xmlns:a16="http://schemas.microsoft.com/office/drawing/2014/main" id="{113D5472-DCD2-45A5-A64D-2CDAE9E06CD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D0F6E5-977A-422F-BD61-8EDF200467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0896" y="1902284"/>
            <a:ext cx="4737740" cy="1451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742782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5AF78-9955-4FCF-AFCC-D0BCE0A96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b="1" dirty="0"/>
              <a:t>Analogía – esqueleto humano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471F50-398B-4469-8558-5895F7E3B19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s-ES" dirty="0"/>
              <a:t>El </a:t>
            </a:r>
            <a:r>
              <a:rPr lang="es-ES" b="1" dirty="0"/>
              <a:t>esqueleto humano </a:t>
            </a:r>
            <a:r>
              <a:rPr lang="es-ES" dirty="0"/>
              <a:t>proporciona la base para el cuerpo, así como HTML sirve como la estructura esencial para la web,</a:t>
            </a:r>
          </a:p>
          <a:p>
            <a:pPr marL="457200" indent="-457200">
              <a:buFont typeface="+mj-lt"/>
              <a:buAutoNum type="arabicPeriod"/>
            </a:pPr>
            <a:r>
              <a:rPr lang="es-ES" dirty="0"/>
              <a:t>Ambos dan la  presentación y funcionalidad de forma organizada.</a:t>
            </a:r>
            <a:endParaRPr lang="es-CR" dirty="0"/>
          </a:p>
        </p:txBody>
      </p:sp>
      <p:sp>
        <p:nvSpPr>
          <p:cNvPr id="6" name="AutoShape 2" descr="HTML Tags List: HTML Cheat Sheet">
            <a:extLst>
              <a:ext uri="{FF2B5EF4-FFF2-40B4-BE49-F238E27FC236}">
                <a16:creationId xmlns:a16="http://schemas.microsoft.com/office/drawing/2014/main" id="{113D5472-DCD2-45A5-A64D-2CDAE9E06CD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R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DC01387-231D-4612-B09E-6F5466DBAC0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s-CR"/>
          </a:p>
        </p:txBody>
      </p:sp>
      <p:pic>
        <p:nvPicPr>
          <p:cNvPr id="5122" name="Picture 2" descr="438 imágenes, fotos de stock, objetos en 3D y vectores sobre Bones system  kids | Shutterstock">
            <a:extLst>
              <a:ext uri="{FF2B5EF4-FFF2-40B4-BE49-F238E27FC236}">
                <a16:creationId xmlns:a16="http://schemas.microsoft.com/office/drawing/2014/main" id="{68A1B1DF-1C8F-4468-95A2-ABD9EAD963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1567" y="2413262"/>
            <a:ext cx="4858634" cy="3506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333377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5AF78-9955-4FCF-AFCC-D0BCE0A96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b="1" dirty="0"/>
              <a:t>Analogía - Teatro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471F50-398B-4469-8558-5895F7E3B19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s-CR" dirty="0"/>
              <a:t>HTML es el guion.</a:t>
            </a:r>
          </a:p>
          <a:p>
            <a:pPr marL="457200" indent="-457200">
              <a:buFont typeface="+mj-lt"/>
              <a:buAutoNum type="arabicPeriod"/>
            </a:pPr>
            <a:r>
              <a:rPr lang="es-CR" dirty="0"/>
              <a:t>Navegador actúa como el actor, interpretando y representado esa información en el escenario digital para los usuarios.</a:t>
            </a:r>
          </a:p>
        </p:txBody>
      </p:sp>
      <p:sp>
        <p:nvSpPr>
          <p:cNvPr id="6" name="AutoShape 2" descr="HTML Tags List: HTML Cheat Sheet">
            <a:extLst>
              <a:ext uri="{FF2B5EF4-FFF2-40B4-BE49-F238E27FC236}">
                <a16:creationId xmlns:a16="http://schemas.microsoft.com/office/drawing/2014/main" id="{113D5472-DCD2-45A5-A64D-2CDAE9E06CD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R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DC01387-231D-4612-B09E-6F5466DBAC0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s-CR"/>
          </a:p>
        </p:txBody>
      </p:sp>
      <p:pic>
        <p:nvPicPr>
          <p:cNvPr id="2050" name="Picture 2" descr="How can an actor tell if a script is any good?">
            <a:extLst>
              <a:ext uri="{FF2B5EF4-FFF2-40B4-BE49-F238E27FC236}">
                <a16:creationId xmlns:a16="http://schemas.microsoft.com/office/drawing/2014/main" id="{276D031F-00F6-43F5-8D1D-260BC6EDAF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7920" y="1845734"/>
            <a:ext cx="5849278" cy="3802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9787894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5AF78-9955-4FCF-AFCC-D0BCE0A96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b="1" dirty="0"/>
              <a:t>IDES – Editores de texto.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471F50-398B-4469-8558-5895F7E3B19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s-CR" dirty="0" err="1"/>
              <a:t>Vcode</a:t>
            </a:r>
            <a:r>
              <a:rPr lang="es-CR" dirty="0"/>
              <a:t>. </a:t>
            </a:r>
            <a:r>
              <a:rPr lang="es-CR" b="1" dirty="0"/>
              <a:t>Más popular.</a:t>
            </a:r>
          </a:p>
          <a:p>
            <a:pPr marL="457200" indent="-457200">
              <a:buFont typeface="+mj-lt"/>
              <a:buAutoNum type="arabicPeriod"/>
            </a:pPr>
            <a:r>
              <a:rPr lang="es-CR" dirty="0"/>
              <a:t>Sublime.</a:t>
            </a:r>
          </a:p>
          <a:p>
            <a:pPr marL="457200" indent="-457200">
              <a:buFont typeface="+mj-lt"/>
              <a:buAutoNum type="arabicPeriod"/>
            </a:pPr>
            <a:r>
              <a:rPr lang="es-CR" dirty="0" err="1"/>
              <a:t>Atom</a:t>
            </a:r>
            <a:r>
              <a:rPr lang="es-CR" dirty="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s-CR" dirty="0"/>
              <a:t>Notepad++.</a:t>
            </a:r>
          </a:p>
        </p:txBody>
      </p:sp>
      <p:sp>
        <p:nvSpPr>
          <p:cNvPr id="6" name="AutoShape 2" descr="HTML Tags List: HTML Cheat Sheet">
            <a:extLst>
              <a:ext uri="{FF2B5EF4-FFF2-40B4-BE49-F238E27FC236}">
                <a16:creationId xmlns:a16="http://schemas.microsoft.com/office/drawing/2014/main" id="{113D5472-DCD2-45A5-A64D-2CDAE9E06CD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R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DC01387-231D-4612-B09E-6F5466DBAC0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s-CR"/>
          </a:p>
        </p:txBody>
      </p:sp>
      <p:pic>
        <p:nvPicPr>
          <p:cNvPr id="4102" name="Picture 6" descr="html editor tools">
            <a:extLst>
              <a:ext uri="{FF2B5EF4-FFF2-40B4-BE49-F238E27FC236}">
                <a16:creationId xmlns:a16="http://schemas.microsoft.com/office/drawing/2014/main" id="{1C86CE93-9DD7-4DE5-AA4C-877957C7B0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0829" y="1742046"/>
            <a:ext cx="6003892" cy="3378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7538857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CFB199-F8B4-418A-B254-6BC9AA632DE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CR" b="1" dirty="0"/>
              <a:t>Estructura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8A5D6E-067A-4279-BBB0-FC90EB8EFE6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R" dirty="0"/>
          </a:p>
        </p:txBody>
      </p:sp>
      <p:pic>
        <p:nvPicPr>
          <p:cNvPr id="6146" name="Picture 2" descr="Types of structures and their advantages in construction">
            <a:extLst>
              <a:ext uri="{FF2B5EF4-FFF2-40B4-BE49-F238E27FC236}">
                <a16:creationId xmlns:a16="http://schemas.microsoft.com/office/drawing/2014/main" id="{19D1FF2E-74E9-41D1-B69E-F8CE4E032C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361495"/>
            <a:ext cx="5549357" cy="3237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0646076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659</TotalTime>
  <Words>1047</Words>
  <Application>Microsoft Office PowerPoint</Application>
  <PresentationFormat>Widescreen</PresentationFormat>
  <Paragraphs>162</Paragraphs>
  <Slides>44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7" baseType="lpstr">
      <vt:lpstr>Calibri</vt:lpstr>
      <vt:lpstr>Calibri Light</vt:lpstr>
      <vt:lpstr>Retrospect</vt:lpstr>
      <vt:lpstr>HTML</vt:lpstr>
      <vt:lpstr>HTML</vt:lpstr>
      <vt:lpstr>HTML</vt:lpstr>
      <vt:lpstr>Formato de archivos.</vt:lpstr>
      <vt:lpstr>Composición – etiquetas.</vt:lpstr>
      <vt:lpstr>Analogía – esqueleto humano</vt:lpstr>
      <vt:lpstr>Analogía - Teatro</vt:lpstr>
      <vt:lpstr>IDES – Editores de texto.</vt:lpstr>
      <vt:lpstr>Estructura</vt:lpstr>
      <vt:lpstr>Estructura básica.</vt:lpstr>
      <vt:lpstr>Estructura básica.</vt:lpstr>
      <vt:lpstr>Estructura básica.</vt:lpstr>
      <vt:lpstr>Doc type  - &lt;!doctype html&gt;</vt:lpstr>
      <vt:lpstr>html- &lt;html&gt;</vt:lpstr>
      <vt:lpstr>style- &lt;style&gt;</vt:lpstr>
      <vt:lpstr>Head &lt;head&gt;</vt:lpstr>
      <vt:lpstr>meta &lt;meta&gt;</vt:lpstr>
      <vt:lpstr>title &lt;title&gt;</vt:lpstr>
      <vt:lpstr>body &lt;body&gt;</vt:lpstr>
      <vt:lpstr>body-&gt;header &lt;header&gt;</vt:lpstr>
      <vt:lpstr>body-&gt;main &lt;main&gt;</vt:lpstr>
      <vt:lpstr>Body-&gt;Nav &lt;nav&gt; </vt:lpstr>
      <vt:lpstr>Body-&gt;div &lt;nav&gt; </vt:lpstr>
      <vt:lpstr>body-&gt;footer &lt;footer&gt;</vt:lpstr>
      <vt:lpstr>H? &lt;h1&gt;</vt:lpstr>
      <vt:lpstr>Tags mas usados  - Contenido</vt:lpstr>
      <vt:lpstr>Lista ordenadas y no ordenadas</vt:lpstr>
      <vt:lpstr>Table </vt:lpstr>
      <vt:lpstr>Formularios</vt:lpstr>
      <vt:lpstr>Formularios – &lt;form&gt;&lt;/form&gt;</vt:lpstr>
      <vt:lpstr>Formularios – &lt;form&gt;&lt;/form&gt;</vt:lpstr>
      <vt:lpstr>Formularios – &lt;label&gt;&lt;/label&gt;</vt:lpstr>
      <vt:lpstr>Formularios – &lt;input&gt;&lt;/input&gt;</vt:lpstr>
      <vt:lpstr>CSS</vt:lpstr>
      <vt:lpstr>CSS</vt:lpstr>
      <vt:lpstr>CSS desde un archivo externo.</vt:lpstr>
      <vt:lpstr>CSS- Selectores</vt:lpstr>
      <vt:lpstr>CSS- Selectores</vt:lpstr>
      <vt:lpstr>CSS- Selectores</vt:lpstr>
      <vt:lpstr>CSS- propiedades</vt:lpstr>
      <vt:lpstr>CSS- propiedades</vt:lpstr>
      <vt:lpstr>CSS- propiedades</vt:lpstr>
      <vt:lpstr>CSS- propiedades</vt:lpstr>
      <vt:lpstr>Tips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HTML</dc:title>
  <dc:creator>Daniel Bogarin</dc:creator>
  <cp:lastModifiedBy>Daniel Bogarin</cp:lastModifiedBy>
  <cp:revision>69</cp:revision>
  <dcterms:created xsi:type="dcterms:W3CDTF">2024-01-12T20:51:01Z</dcterms:created>
  <dcterms:modified xsi:type="dcterms:W3CDTF">2024-01-17T22:33:53Z</dcterms:modified>
</cp:coreProperties>
</file>